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0" r:id="rId4"/>
    <p:sldId id="259" r:id="rId5"/>
    <p:sldId id="265" r:id="rId6"/>
    <p:sldId id="267" r:id="rId7"/>
    <p:sldId id="269" r:id="rId8"/>
    <p:sldId id="268" r:id="rId9"/>
    <p:sldId id="297" r:id="rId10"/>
    <p:sldId id="296" r:id="rId11"/>
    <p:sldId id="272" r:id="rId12"/>
    <p:sldId id="295" r:id="rId13"/>
    <p:sldId id="274" r:id="rId14"/>
    <p:sldId id="275" r:id="rId15"/>
    <p:sldId id="276" r:id="rId16"/>
    <p:sldId id="277" r:id="rId17"/>
    <p:sldId id="279" r:id="rId18"/>
    <p:sldId id="280" r:id="rId19"/>
    <p:sldId id="281" r:id="rId20"/>
    <p:sldId id="287" r:id="rId21"/>
    <p:sldId id="282" r:id="rId22"/>
    <p:sldId id="293" r:id="rId23"/>
    <p:sldId id="283" r:id="rId24"/>
    <p:sldId id="298" r:id="rId25"/>
    <p:sldId id="299" r:id="rId26"/>
    <p:sldId id="301" r:id="rId27"/>
    <p:sldId id="288" r:id="rId28"/>
    <p:sldId id="300" r:id="rId29"/>
    <p:sldId id="286" r:id="rId30"/>
    <p:sldId id="289" r:id="rId31"/>
    <p:sldId id="290" r:id="rId32"/>
    <p:sldId id="292" r:id="rId33"/>
    <p:sldId id="28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BA5"/>
    <a:srgbClr val="CC6600"/>
    <a:srgbClr val="FF6600"/>
    <a:srgbClr val="CC9900"/>
    <a:srgbClr val="D09622"/>
    <a:srgbClr val="FEAA02"/>
    <a:srgbClr val="D68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71304" autoAdjust="0"/>
  </p:normalViewPr>
  <p:slideViewPr>
    <p:cSldViewPr>
      <p:cViewPr varScale="1">
        <p:scale>
          <a:sx n="111" d="100"/>
          <a:sy n="111" d="100"/>
        </p:scale>
        <p:origin x="153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explosion val="52"/>
          <c:dLbls>
            <c:dLbl>
              <c:idx val="0"/>
              <c:layout>
                <c:manualLayout>
                  <c:x val="-4.8747569172086828E-2"/>
                  <c:y val="-0.1034899655400214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
69%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79C-402E-AD1A-76723099AC3B}"/>
                </c:ext>
              </c:extLst>
            </c:dLbl>
            <c:dLbl>
              <c:idx val="1"/>
              <c:layout>
                <c:manualLayout>
                  <c:x val="0"/>
                  <c:y val="9.661596319015265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уплаты акцизов на ГСМ
23%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79C-402E-AD1A-76723099AC3B}"/>
                </c:ext>
              </c:extLst>
            </c:dLbl>
            <c:dLbl>
              <c:idx val="2"/>
              <c:layout>
                <c:manualLayout>
                  <c:x val="7.8892413439842018E-2"/>
                  <c:y val="3.344073733782328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совокупный доход
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79C-402E-AD1A-76723099AC3B}"/>
                </c:ext>
              </c:extLst>
            </c:dLbl>
            <c:dLbl>
              <c:idx val="3"/>
              <c:layout>
                <c:manualLayout>
                  <c:x val="-0.10982523191549728"/>
                  <c:y val="8.3052159286322244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/>
                      <a:t>Государственная пошлина
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79C-402E-AD1A-76723099AC3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Доходы от уплаты акцизов на ГСМ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Налоги на имущество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46089.599999999999</c:v>
                </c:pt>
                <c:pt idx="1">
                  <c:v>15245.5</c:v>
                </c:pt>
                <c:pt idx="2">
                  <c:v>2957.4</c:v>
                </c:pt>
                <c:pt idx="3">
                  <c:v>353.2</c:v>
                </c:pt>
                <c:pt idx="4">
                  <c:v>2224.5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9C-402E-AD1A-76723099AC3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25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Доходы от уплаты акцизов на ГСМ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Налоги на имущество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5-479C-402E-AD1A-76723099AC3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25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Доходы от уплаты акцизов на ГСМ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Налоги на имущество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6-479C-402E-AD1A-76723099AC3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8100000" scaled="1"/>
      <a:tileRect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81612715077283"/>
          <c:y val="0.25228519106013114"/>
          <c:w val="0.74867369009431395"/>
          <c:h val="0.5117737483798866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-0.11728395061728412"/>
                  <c:y val="-0.1664621719208427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Доходы от использования имущества
37%</a:t>
                    </a:r>
                  </a:p>
                </c:rich>
              </c:tx>
              <c:numFmt formatCode="0%" sourceLinked="0"/>
              <c:spPr>
                <a:solidFill>
                  <a:schemeClr val="accent1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A78-4D26-8D1D-F6A623EB6376}"/>
                </c:ext>
              </c:extLst>
            </c:dLbl>
            <c:dLbl>
              <c:idx val="1"/>
              <c:layout>
                <c:manualLayout>
                  <c:x val="-1.5433313891318021E-3"/>
                  <c:y val="-3.6928748593591444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Платежи при пользовании природными ресурсами
3%</a:t>
                    </a:r>
                  </a:p>
                </c:rich>
              </c:tx>
              <c:numFmt formatCode="0%" sourceLinked="0"/>
              <c:spPr>
                <a:solidFill>
                  <a:schemeClr val="accent2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A78-4D26-8D1D-F6A623EB6376}"/>
                </c:ext>
              </c:extLst>
            </c:dLbl>
            <c:dLbl>
              <c:idx val="2"/>
              <c:layout>
                <c:manualLayout>
                  <c:x val="-0.14407528919996201"/>
                  <c:y val="7.8907584198885813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Доходы от оказания платных услуг
9%</a:t>
                    </a:r>
                  </a:p>
                </c:rich>
              </c:tx>
              <c:numFmt formatCode="0%" sourceLinked="0"/>
              <c:spPr>
                <a:solidFill>
                  <a:schemeClr val="accent3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A78-4D26-8D1D-F6A623EB6376}"/>
                </c:ext>
              </c:extLst>
            </c:dLbl>
            <c:dLbl>
              <c:idx val="3"/>
              <c:layout>
                <c:manualLayout>
                  <c:x val="5.9899144551375523E-2"/>
                  <c:y val="1.8579605463093365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Доходы от продажи земельных участков и имущества
12%</a:t>
                    </a:r>
                  </a:p>
                </c:rich>
              </c:tx>
              <c:numFmt formatCode="0%" sourceLinked="0"/>
              <c:spPr>
                <a:solidFill>
                  <a:schemeClr val="accent4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A78-4D26-8D1D-F6A623EB6376}"/>
                </c:ext>
              </c:extLst>
            </c:dLbl>
            <c:dLbl>
              <c:idx val="4"/>
              <c:layout>
                <c:manualLayout>
                  <c:x val="1.7173374161563153E-2"/>
                  <c:y val="-5.7065800647647894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Штрафы
2%</a:t>
                    </a:r>
                  </a:p>
                </c:rich>
              </c:tx>
              <c:numFmt formatCode="0%" sourceLinked="0"/>
              <c:spPr>
                <a:solidFill>
                  <a:schemeClr val="accent5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A78-4D26-8D1D-F6A623EB6376}"/>
                </c:ext>
              </c:extLst>
            </c:dLbl>
            <c:numFmt formatCode="0%" sourceLinked="0"/>
            <c:spPr>
              <a:ln>
                <a:solidFill>
                  <a:schemeClr val="bg1"/>
                </a:solidFill>
              </a:ln>
            </c:spPr>
            <c:txPr>
              <a:bodyPr/>
              <a:lstStyle/>
              <a:p>
                <a:pPr>
                  <a:defRPr b="1" cap="none" spc="50">
                    <a:ln w="12700" cmpd="sng">
                      <a:solidFill>
                        <a:schemeClr val="accent6">
                          <a:satMod val="120000"/>
                          <a:shade val="80000"/>
                        </a:schemeClr>
                      </a:solidFill>
                      <a:prstDash val="solid"/>
                    </a:ln>
                    <a:solidFill>
                      <a:schemeClr val="accent6">
                        <a:tint val="1000"/>
                      </a:schemeClr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земельных участков и имущества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1565.2</c:v>
                </c:pt>
                <c:pt idx="1">
                  <c:v>115.4</c:v>
                </c:pt>
                <c:pt idx="2">
                  <c:v>385.8</c:v>
                </c:pt>
                <c:pt idx="3">
                  <c:v>521.6</c:v>
                </c:pt>
                <c:pt idx="4">
                  <c:v>71.8</c:v>
                </c:pt>
                <c:pt idx="5">
                  <c:v>1577.5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A78-4D26-8D1D-F6A623EB637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13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земельных участков и имущества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6-AA78-4D26-8D1D-F6A623EB637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13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земельных участков и имущества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7-AA78-4D26-8D1D-F6A623EB637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l="50000" t="50000" r="50000" b="50000"/>
      </a:path>
      <a:tileRect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75308641975499E-2"/>
          <c:y val="0.16845195395060483"/>
          <c:w val="0.60408183078431099"/>
          <c:h val="0.795906049809636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629150354245049"/>
                  <c:y val="-8.7859149613994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21-4F69-98E5-85FFD30DF0EA}"/>
                </c:ext>
              </c:extLst>
            </c:dLbl>
            <c:dLbl>
              <c:idx val="7"/>
              <c:layout>
                <c:manualLayout>
                  <c:x val="2.1085188095205841E-2"/>
                  <c:y val="-0.176788162674509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21-4F69-98E5-85FFD30DF0EA}"/>
                </c:ext>
              </c:extLst>
            </c:dLbl>
            <c:dLbl>
              <c:idx val="8"/>
              <c:layout>
                <c:manualLayout>
                  <c:x val="0.11611870475984051"/>
                  <c:y val="-0.13009284996714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21-4F69-98E5-85FFD30DF0EA}"/>
                </c:ext>
              </c:extLst>
            </c:dLbl>
            <c:dLbl>
              <c:idx val="9"/>
              <c:layout>
                <c:manualLayout>
                  <c:x val="0.24793097531349223"/>
                  <c:y val="-0.1574431772526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21-4F69-98E5-85FFD30DF0EA}"/>
                </c:ext>
              </c:extLst>
            </c:dLbl>
            <c:dLbl>
              <c:idx val="10"/>
              <c:layout>
                <c:manualLayout>
                  <c:x val="0.1841751446104663"/>
                  <c:y val="-5.1815750062446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21-4F69-98E5-85FFD30DF0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rgbClr val="FFFF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Образование</c:v>
                </c:pt>
                <c:pt idx="1">
                  <c:v>Общегосударственные расходы</c:v>
                </c:pt>
                <c:pt idx="2">
                  <c:v>Культура и кинематография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Национальная оборона</c:v>
                </c:pt>
                <c:pt idx="6">
                  <c:v>Жилищно-коммунальное хозяйство</c:v>
                </c:pt>
                <c:pt idx="7">
                  <c:v>Национальная безопасность и правоохранительная деятельность</c:v>
                </c:pt>
                <c:pt idx="8">
                  <c:v>Обслуживание гос. Долга</c:v>
                </c:pt>
                <c:pt idx="9">
                  <c:v>Физическая культура и спорт</c:v>
                </c:pt>
                <c:pt idx="10">
                  <c:v>Охрана окружающей среды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183121.4</c:v>
                </c:pt>
                <c:pt idx="1">
                  <c:v>62031.1</c:v>
                </c:pt>
                <c:pt idx="2">
                  <c:v>31639.4</c:v>
                </c:pt>
                <c:pt idx="3">
                  <c:v>17124.599999999999</c:v>
                </c:pt>
                <c:pt idx="4">
                  <c:v>2812.5</c:v>
                </c:pt>
                <c:pt idx="5">
                  <c:v>390</c:v>
                </c:pt>
                <c:pt idx="6">
                  <c:v>30394.9</c:v>
                </c:pt>
                <c:pt idx="7">
                  <c:v>2288.1</c:v>
                </c:pt>
                <c:pt idx="9">
                  <c:v>1110.8</c:v>
                </c:pt>
                <c:pt idx="10">
                  <c:v>1327.7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21-4F69-98E5-85FFD30DF0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95139462739947"/>
          <c:y val="0"/>
          <c:w val="0.37122680700994543"/>
          <c:h val="1"/>
        </c:manualLayout>
      </c:layout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266108393271644E-2"/>
          <c:y val="0.12386109794104642"/>
          <c:w val="0.94738410095924597"/>
          <c:h val="0.7870436572545777"/>
        </c:manualLayout>
      </c:layout>
      <c:pie3DChart>
        <c:varyColors val="1"/>
        <c:ser>
          <c:idx val="0"/>
          <c:order val="0"/>
          <c:tx>
            <c:strRef>
              <c:f>Лист1!$B$22</c:f>
              <c:strCache>
                <c:ptCount val="1"/>
              </c:strCache>
            </c:strRef>
          </c:tx>
          <c:explosion val="46"/>
          <c:dPt>
            <c:idx val="0"/>
            <c:bubble3D val="0"/>
            <c:explosion val="44"/>
            <c:extLst>
              <c:ext xmlns:c16="http://schemas.microsoft.com/office/drawing/2014/chart" uri="{C3380CC4-5D6E-409C-BE32-E72D297353CC}">
                <c16:uniqueId val="{00000000-695D-4DDB-AABC-F45D570C97C6}"/>
              </c:ext>
            </c:extLst>
          </c:dPt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Развитие общего образования  </c:v>
                </c:pt>
                <c:pt idx="2">
                  <c:v>Дополнительное образование и воспитание детей,</c:v>
                </c:pt>
                <c:pt idx="3">
                  <c:v>реализация молодежной политики</c:v>
                </c:pt>
                <c:pt idx="4">
                  <c:v>Создание условий для реализации муниципальной программы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34979.599999999999</c:v>
                </c:pt>
                <c:pt idx="1">
                  <c:v>104801.60000000002</c:v>
                </c:pt>
                <c:pt idx="2">
                  <c:v>12470.2</c:v>
                </c:pt>
                <c:pt idx="3">
                  <c:v>1423.8</c:v>
                </c:pt>
                <c:pt idx="4">
                  <c:v>3647.8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5D-4DDB-AABC-F45D570C9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5187032418952632"/>
          <c:w val="0.60390355912743976"/>
          <c:h val="0.5187032418952465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4" Type="http://schemas.openxmlformats.org/officeDocument/2006/relationships/image" Target="../media/image33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799E4-CCD5-4978-8894-C19B46ACF6C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B2611A-9678-4D99-9EEF-EF2F9FAE7BD3}">
      <dgm:prSet phldrT="[Текст]"/>
      <dgm:spPr/>
      <dgm:t>
        <a:bodyPr/>
        <a:lstStyle/>
        <a:p>
          <a:r>
            <a:rPr lang="ru-RU" b="1" dirty="0">
              <a:solidFill>
                <a:schemeClr val="accent2">
                  <a:lumMod val="20000"/>
                  <a:lumOff val="80000"/>
                </a:schemeClr>
              </a:solidFill>
            </a:rPr>
            <a:t>ДОХОДЫ</a:t>
          </a:r>
        </a:p>
      </dgm:t>
    </dgm:pt>
    <dgm:pt modelId="{90C9BA06-4FA1-4080-B8F5-C977EAC124A2}" type="parTrans" cxnId="{4E028E1D-3845-477A-BF54-DD5C3AF41F34}">
      <dgm:prSet/>
      <dgm:spPr/>
      <dgm:t>
        <a:bodyPr/>
        <a:lstStyle/>
        <a:p>
          <a:endParaRPr lang="ru-RU"/>
        </a:p>
      </dgm:t>
    </dgm:pt>
    <dgm:pt modelId="{70AC9422-8DD3-4A56-9BB2-D91AB2EEEEFD}" type="sibTrans" cxnId="{4E028E1D-3845-477A-BF54-DD5C3AF41F34}">
      <dgm:prSet/>
      <dgm:spPr/>
      <dgm:t>
        <a:bodyPr/>
        <a:lstStyle/>
        <a:p>
          <a:endParaRPr lang="ru-RU"/>
        </a:p>
      </dgm:t>
    </dgm:pt>
    <dgm:pt modelId="{3E63A110-2FBE-450E-92E3-8A824E879C0D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</a:rPr>
            <a:t>Налоговые доходы</a:t>
          </a:r>
          <a:endParaRPr lang="ru-RU" sz="1200" dirty="0"/>
        </a:p>
      </dgm:t>
    </dgm:pt>
    <dgm:pt modelId="{432D4EAD-EF10-4142-AB82-A025ADB34A36}" type="parTrans" cxnId="{EC882D24-5DB7-4EFD-8C02-A4593CB2B092}">
      <dgm:prSet/>
      <dgm:spPr/>
      <dgm:t>
        <a:bodyPr/>
        <a:lstStyle/>
        <a:p>
          <a:endParaRPr lang="ru-RU"/>
        </a:p>
      </dgm:t>
    </dgm:pt>
    <dgm:pt modelId="{FA455A88-C87D-4F87-9378-94D10A50898C}" type="sibTrans" cxnId="{EC882D24-5DB7-4EFD-8C02-A4593CB2B092}">
      <dgm:prSet/>
      <dgm:spPr/>
      <dgm:t>
        <a:bodyPr/>
        <a:lstStyle/>
        <a:p>
          <a:endParaRPr lang="ru-RU"/>
        </a:p>
      </dgm:t>
    </dgm:pt>
    <dgm:pt modelId="{B7161287-2C2F-4DB5-B28A-3D261905AD49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</a:rPr>
            <a:t>Неналоговые доходы (штрафы, доходы от использования и  продажи  муниципального имущества и т.п.)</a:t>
          </a:r>
          <a:endParaRPr lang="ru-RU" sz="1200" dirty="0"/>
        </a:p>
      </dgm:t>
    </dgm:pt>
    <dgm:pt modelId="{101C32D0-AFEA-4D66-9821-8EC245B0FDB3}" type="parTrans" cxnId="{5C09F62D-6CA1-430A-8B55-66FBE759E982}">
      <dgm:prSet/>
      <dgm:spPr/>
      <dgm:t>
        <a:bodyPr/>
        <a:lstStyle/>
        <a:p>
          <a:endParaRPr lang="ru-RU"/>
        </a:p>
      </dgm:t>
    </dgm:pt>
    <dgm:pt modelId="{47BB0F0A-E3C3-420B-BC93-B2AFE42F5A70}" type="sibTrans" cxnId="{5C09F62D-6CA1-430A-8B55-66FBE759E982}">
      <dgm:prSet/>
      <dgm:spPr/>
      <dgm:t>
        <a:bodyPr/>
        <a:lstStyle/>
        <a:p>
          <a:endParaRPr lang="ru-RU"/>
        </a:p>
      </dgm:t>
    </dgm:pt>
    <dgm:pt modelId="{50B242C8-1C38-408E-BB1B-BE3D654611BE}">
      <dgm:prSet phldrT="[Текст]"/>
      <dgm:spPr/>
      <dgm:t>
        <a:bodyPr/>
        <a:lstStyle/>
        <a:p>
          <a:r>
            <a:rPr lang="ru-RU" b="1" dirty="0">
              <a:solidFill>
                <a:srgbClr val="FFC000"/>
              </a:solidFill>
            </a:rPr>
            <a:t>РАСХОДЫ</a:t>
          </a:r>
        </a:p>
      </dgm:t>
    </dgm:pt>
    <dgm:pt modelId="{48C8795A-3DB4-4D72-BC85-DF5DECF4659B}" type="parTrans" cxnId="{16C221AA-F3B8-41E2-B14D-DC92A59F6FE6}">
      <dgm:prSet/>
      <dgm:spPr/>
      <dgm:t>
        <a:bodyPr/>
        <a:lstStyle/>
        <a:p>
          <a:endParaRPr lang="ru-RU"/>
        </a:p>
      </dgm:t>
    </dgm:pt>
    <dgm:pt modelId="{080F3417-D6D7-4205-8D70-B6D71DEB351F}" type="sibTrans" cxnId="{16C221AA-F3B8-41E2-B14D-DC92A59F6FE6}">
      <dgm:prSet/>
      <dgm:spPr/>
      <dgm:t>
        <a:bodyPr/>
        <a:lstStyle/>
        <a:p>
          <a:endParaRPr lang="ru-RU"/>
        </a:p>
      </dgm:t>
    </dgm:pt>
    <dgm:pt modelId="{D0A950B1-F99C-48FB-AA0D-2A659599B5B0}">
      <dgm:prSet phldrT="[Текст]"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общегосударственные вопросы </a:t>
          </a:r>
          <a:r>
            <a:rPr lang="ru-RU" sz="1200" i="1" dirty="0">
              <a:solidFill>
                <a:prstClr val="black"/>
              </a:solidFill>
            </a:rPr>
            <a:t>(функционирование органов местного самоуправления, обеспечение проведения выборов,  и  т.д.)</a:t>
          </a:r>
          <a:endParaRPr lang="ru-RU" sz="1200" dirty="0"/>
        </a:p>
      </dgm:t>
    </dgm:pt>
    <dgm:pt modelId="{1B054C6C-0E17-4C9F-B5FD-2D1377D4C4B8}" type="parTrans" cxnId="{A7BD5725-6EDE-467C-BC6D-4E778B5556F1}">
      <dgm:prSet/>
      <dgm:spPr/>
      <dgm:t>
        <a:bodyPr/>
        <a:lstStyle/>
        <a:p>
          <a:endParaRPr lang="ru-RU"/>
        </a:p>
      </dgm:t>
    </dgm:pt>
    <dgm:pt modelId="{7F4BF03C-42D3-4A19-91A6-918545781D02}" type="sibTrans" cxnId="{A7BD5725-6EDE-467C-BC6D-4E778B5556F1}">
      <dgm:prSet/>
      <dgm:spPr/>
      <dgm:t>
        <a:bodyPr/>
        <a:lstStyle/>
        <a:p>
          <a:endParaRPr lang="ru-RU"/>
        </a:p>
      </dgm:t>
    </dgm:pt>
    <dgm:pt modelId="{58C49A79-E950-49A0-9BA4-894E6C356D9B}">
      <dgm:prSet phldrT="[Текст]"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национальная экономика </a:t>
          </a:r>
          <a:r>
            <a:rPr lang="ru-RU" sz="1200" i="1" dirty="0">
              <a:solidFill>
                <a:prstClr val="black"/>
              </a:solidFill>
            </a:rPr>
            <a:t>(организация  и осуществление мероприятий по содержанию и ремонту автомобильных дорог, сельское хозяйство)</a:t>
          </a:r>
          <a:r>
            <a:rPr lang="ru-RU" sz="1200" dirty="0">
              <a:solidFill>
                <a:prstClr val="black"/>
              </a:solidFill>
            </a:rPr>
            <a:t> </a:t>
          </a:r>
          <a:endParaRPr lang="ru-RU" sz="1200" dirty="0"/>
        </a:p>
      </dgm:t>
    </dgm:pt>
    <dgm:pt modelId="{287EB6F9-4C97-41A6-A0ED-913E1A603CB8}" type="parTrans" cxnId="{9E039377-2054-4560-9271-2BAC9F725F98}">
      <dgm:prSet/>
      <dgm:spPr/>
      <dgm:t>
        <a:bodyPr/>
        <a:lstStyle/>
        <a:p>
          <a:endParaRPr lang="ru-RU"/>
        </a:p>
      </dgm:t>
    </dgm:pt>
    <dgm:pt modelId="{C0D7BC8E-B443-493F-A928-3C406DA8276D}" type="sibTrans" cxnId="{9E039377-2054-4560-9271-2BAC9F725F98}">
      <dgm:prSet/>
      <dgm:spPr/>
      <dgm:t>
        <a:bodyPr/>
        <a:lstStyle/>
        <a:p>
          <a:endParaRPr lang="ru-RU"/>
        </a:p>
      </dgm:t>
    </dgm:pt>
    <dgm:pt modelId="{0578267F-1749-4035-AC87-BC5E82373C8D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Безвозмездные поступления (дотации, субсидии, субвенции, межбюджетные трансферты)</a:t>
          </a:r>
        </a:p>
      </dgm:t>
    </dgm:pt>
    <dgm:pt modelId="{0500B7FF-8BFC-4FAD-8073-AF299F48AC3D}" type="parTrans" cxnId="{685E1453-B774-42EA-903F-7DDA5F63CCAD}">
      <dgm:prSet/>
      <dgm:spPr/>
      <dgm:t>
        <a:bodyPr/>
        <a:lstStyle/>
        <a:p>
          <a:endParaRPr lang="ru-RU"/>
        </a:p>
      </dgm:t>
    </dgm:pt>
    <dgm:pt modelId="{03D8F4BD-3A82-4866-8185-A89BDA221DB5}" type="sibTrans" cxnId="{685E1453-B774-42EA-903F-7DDA5F63CCAD}">
      <dgm:prSet/>
      <dgm:spPr/>
      <dgm:t>
        <a:bodyPr/>
        <a:lstStyle/>
        <a:p>
          <a:endParaRPr lang="ru-RU"/>
        </a:p>
      </dgm:t>
    </dgm:pt>
    <dgm:pt modelId="{83F03A1F-3869-4245-BEDE-2E056C331B7F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социальная политика и др.</a:t>
          </a:r>
          <a:endParaRPr lang="ru-RU" sz="1200" dirty="0"/>
        </a:p>
      </dgm:t>
    </dgm:pt>
    <dgm:pt modelId="{9AF00BC8-3F7A-4404-80EC-37FDDA8BA892}" type="parTrans" cxnId="{F003FD96-FD30-4711-ABCD-6E1CD7B93487}">
      <dgm:prSet/>
      <dgm:spPr/>
      <dgm:t>
        <a:bodyPr/>
        <a:lstStyle/>
        <a:p>
          <a:endParaRPr lang="ru-RU"/>
        </a:p>
      </dgm:t>
    </dgm:pt>
    <dgm:pt modelId="{8993C364-CDDF-4953-AE56-A1E240E4C5EC}" type="sibTrans" cxnId="{F003FD96-FD30-4711-ABCD-6E1CD7B93487}">
      <dgm:prSet/>
      <dgm:spPr/>
      <dgm:t>
        <a:bodyPr/>
        <a:lstStyle/>
        <a:p>
          <a:endParaRPr lang="ru-RU"/>
        </a:p>
      </dgm:t>
    </dgm:pt>
    <dgm:pt modelId="{DD25228E-0034-4189-8CCC-ED08436888A5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спорт</a:t>
          </a:r>
          <a:endParaRPr lang="ru-RU" sz="1200" i="1" dirty="0">
            <a:solidFill>
              <a:prstClr val="black"/>
            </a:solidFill>
          </a:endParaRPr>
        </a:p>
      </dgm:t>
    </dgm:pt>
    <dgm:pt modelId="{AAE4D2F3-8AC6-4CFF-A254-EBB640593244}" type="parTrans" cxnId="{87103B52-C03C-4D90-95F1-C38A15D63015}">
      <dgm:prSet/>
      <dgm:spPr/>
      <dgm:t>
        <a:bodyPr/>
        <a:lstStyle/>
        <a:p>
          <a:endParaRPr lang="ru-RU"/>
        </a:p>
      </dgm:t>
    </dgm:pt>
    <dgm:pt modelId="{224FA87F-A45A-4D42-BC32-538FCFA4F3F8}" type="sibTrans" cxnId="{87103B52-C03C-4D90-95F1-C38A15D63015}">
      <dgm:prSet/>
      <dgm:spPr/>
      <dgm:t>
        <a:bodyPr/>
        <a:lstStyle/>
        <a:p>
          <a:endParaRPr lang="ru-RU"/>
        </a:p>
      </dgm:t>
    </dgm:pt>
    <dgm:pt modelId="{EDBDF63E-BA38-44AD-AC1A-4F021A46BCCC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культура</a:t>
          </a:r>
          <a:endParaRPr lang="ru-RU" sz="1200" dirty="0"/>
        </a:p>
      </dgm:t>
    </dgm:pt>
    <dgm:pt modelId="{EA8AE656-A14A-46E9-A362-0774CA8E9CE8}" type="parTrans" cxnId="{C278E013-C2B3-49DB-9969-9B028C1D5347}">
      <dgm:prSet/>
      <dgm:spPr/>
      <dgm:t>
        <a:bodyPr/>
        <a:lstStyle/>
        <a:p>
          <a:endParaRPr lang="ru-RU"/>
        </a:p>
      </dgm:t>
    </dgm:pt>
    <dgm:pt modelId="{68F03F3D-88D7-4331-89ED-CEA4A1863A5C}" type="sibTrans" cxnId="{C278E013-C2B3-49DB-9969-9B028C1D5347}">
      <dgm:prSet/>
      <dgm:spPr/>
      <dgm:t>
        <a:bodyPr/>
        <a:lstStyle/>
        <a:p>
          <a:endParaRPr lang="ru-RU"/>
        </a:p>
      </dgm:t>
    </dgm:pt>
    <dgm:pt modelId="{6C34FED8-18AC-435E-8A61-F185EA5378AD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национальная безопасность </a:t>
          </a:r>
          <a:r>
            <a:rPr lang="ru-RU" sz="1200" i="1" dirty="0">
              <a:solidFill>
                <a:prstClr val="black"/>
              </a:solidFill>
            </a:rPr>
            <a:t>(защита населения и территории от чрезвычайных ситуаций природного и техногенного характера, гражданская оборона, обеспечение пожарной безопасности)</a:t>
          </a:r>
          <a:endParaRPr lang="ru-RU" sz="1200" dirty="0">
            <a:solidFill>
              <a:prstClr val="black"/>
            </a:solidFill>
          </a:endParaRPr>
        </a:p>
      </dgm:t>
    </dgm:pt>
    <dgm:pt modelId="{3B05BBDE-5085-4668-9C25-07657B65C6CB}" type="parTrans" cxnId="{1903F20F-F58E-4DC8-A93B-FB916F9554BD}">
      <dgm:prSet/>
      <dgm:spPr/>
      <dgm:t>
        <a:bodyPr/>
        <a:lstStyle/>
        <a:p>
          <a:endParaRPr lang="ru-RU"/>
        </a:p>
      </dgm:t>
    </dgm:pt>
    <dgm:pt modelId="{591A3D51-B0AE-4C5B-86D4-3A0AC95E2C75}" type="sibTrans" cxnId="{1903F20F-F58E-4DC8-A93B-FB916F9554BD}">
      <dgm:prSet/>
      <dgm:spPr/>
      <dgm:t>
        <a:bodyPr/>
        <a:lstStyle/>
        <a:p>
          <a:endParaRPr lang="ru-RU"/>
        </a:p>
      </dgm:t>
    </dgm:pt>
    <dgm:pt modelId="{7D9C2A7D-57BB-4A93-88BC-6513387F37C9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ЖКХ </a:t>
          </a:r>
          <a:r>
            <a:rPr lang="ru-RU" sz="1200" i="1" dirty="0">
              <a:solidFill>
                <a:prstClr val="black"/>
              </a:solidFill>
            </a:rPr>
            <a:t>(капитальный ремонт муниципального жилищного фонда, мероприятия в области водоотведения и водоснабжения, благоустройство</a:t>
          </a:r>
          <a:endParaRPr lang="ru-RU" sz="1200" dirty="0"/>
        </a:p>
      </dgm:t>
    </dgm:pt>
    <dgm:pt modelId="{63C32EED-AC7A-4ADE-B651-418F379B8569}" type="parTrans" cxnId="{B8DEF4E8-6737-449F-A241-8FD3EE884B5C}">
      <dgm:prSet/>
      <dgm:spPr/>
      <dgm:t>
        <a:bodyPr/>
        <a:lstStyle/>
        <a:p>
          <a:endParaRPr lang="ru-RU"/>
        </a:p>
      </dgm:t>
    </dgm:pt>
    <dgm:pt modelId="{05F1B059-8DC7-4274-9405-3EE8268963BF}" type="sibTrans" cxnId="{B8DEF4E8-6737-449F-A241-8FD3EE884B5C}">
      <dgm:prSet/>
      <dgm:spPr/>
      <dgm:t>
        <a:bodyPr/>
        <a:lstStyle/>
        <a:p>
          <a:endParaRPr lang="ru-RU"/>
        </a:p>
      </dgm:t>
    </dgm:pt>
    <dgm:pt modelId="{F18B609C-E361-4019-AFBF-24D67DACB72B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образование</a:t>
          </a:r>
          <a:endParaRPr lang="ru-RU" sz="1200" dirty="0"/>
        </a:p>
      </dgm:t>
    </dgm:pt>
    <dgm:pt modelId="{CF314F4D-96B2-4B24-B15D-F357712C66BF}" type="parTrans" cxnId="{737BC26A-B451-430F-AF1F-D49B00CB2322}">
      <dgm:prSet/>
      <dgm:spPr/>
      <dgm:t>
        <a:bodyPr/>
        <a:lstStyle/>
        <a:p>
          <a:endParaRPr lang="ru-RU"/>
        </a:p>
      </dgm:t>
    </dgm:pt>
    <dgm:pt modelId="{D22F5B08-F3C1-4945-8E45-E9EFF75461B8}" type="sibTrans" cxnId="{737BC26A-B451-430F-AF1F-D49B00CB2322}">
      <dgm:prSet/>
      <dgm:spPr/>
      <dgm:t>
        <a:bodyPr/>
        <a:lstStyle/>
        <a:p>
          <a:endParaRPr lang="ru-RU"/>
        </a:p>
      </dgm:t>
    </dgm:pt>
    <dgm:pt modelId="{5F428F79-8000-4940-B398-C0B514A3B79B}" type="pres">
      <dgm:prSet presAssocID="{F3E799E4-CCD5-4978-8894-C19B46ACF6C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CF9C2B8-44F2-47B3-8A87-CC99E913A85C}" type="pres">
      <dgm:prSet presAssocID="{71B2611A-9678-4D99-9EEF-EF2F9FAE7BD3}" presName="root" presStyleCnt="0"/>
      <dgm:spPr/>
    </dgm:pt>
    <dgm:pt modelId="{9D78DABE-648D-442A-A989-C50FD80D87C8}" type="pres">
      <dgm:prSet presAssocID="{71B2611A-9678-4D99-9EEF-EF2F9FAE7BD3}" presName="rootComposite" presStyleCnt="0"/>
      <dgm:spPr/>
    </dgm:pt>
    <dgm:pt modelId="{B5A0F374-6030-4728-A239-ADF8C27376B8}" type="pres">
      <dgm:prSet presAssocID="{71B2611A-9678-4D99-9EEF-EF2F9FAE7BD3}" presName="rootText" presStyleLbl="node1" presStyleIdx="0" presStyleCnt="2" custScaleX="209765"/>
      <dgm:spPr/>
    </dgm:pt>
    <dgm:pt modelId="{DB4BF6DB-A61C-4B53-A857-A2A8FA2AFCEF}" type="pres">
      <dgm:prSet presAssocID="{71B2611A-9678-4D99-9EEF-EF2F9FAE7BD3}" presName="rootConnector" presStyleLbl="node1" presStyleIdx="0" presStyleCnt="2"/>
      <dgm:spPr/>
    </dgm:pt>
    <dgm:pt modelId="{B95B8D3B-A6F9-49AA-A9D7-AB77DEA35C2D}" type="pres">
      <dgm:prSet presAssocID="{71B2611A-9678-4D99-9EEF-EF2F9FAE7BD3}" presName="childShape" presStyleCnt="0"/>
      <dgm:spPr/>
    </dgm:pt>
    <dgm:pt modelId="{77B27775-7167-489E-84CC-6F5233FEE365}" type="pres">
      <dgm:prSet presAssocID="{432D4EAD-EF10-4142-AB82-A025ADB34A36}" presName="Name13" presStyleLbl="parChTrans1D2" presStyleIdx="0" presStyleCnt="11"/>
      <dgm:spPr/>
    </dgm:pt>
    <dgm:pt modelId="{4C4C19DF-F21F-41D2-831E-5689EF6246A0}" type="pres">
      <dgm:prSet presAssocID="{3E63A110-2FBE-450E-92E3-8A824E879C0D}" presName="childText" presStyleLbl="bgAcc1" presStyleIdx="0" presStyleCnt="11" custScaleX="237487">
        <dgm:presLayoutVars>
          <dgm:bulletEnabled val="1"/>
        </dgm:presLayoutVars>
      </dgm:prSet>
      <dgm:spPr/>
    </dgm:pt>
    <dgm:pt modelId="{30C65441-FC0F-4884-8853-F279A35AA3FD}" type="pres">
      <dgm:prSet presAssocID="{101C32D0-AFEA-4D66-9821-8EC245B0FDB3}" presName="Name13" presStyleLbl="parChTrans1D2" presStyleIdx="1" presStyleCnt="11"/>
      <dgm:spPr/>
    </dgm:pt>
    <dgm:pt modelId="{98EA6370-E6A4-48EC-8217-990C4813F2D3}" type="pres">
      <dgm:prSet presAssocID="{B7161287-2C2F-4DB5-B28A-3D261905AD49}" presName="childText" presStyleLbl="bgAcc1" presStyleIdx="1" presStyleCnt="11" custScaleX="229207" custScaleY="155209">
        <dgm:presLayoutVars>
          <dgm:bulletEnabled val="1"/>
        </dgm:presLayoutVars>
      </dgm:prSet>
      <dgm:spPr/>
    </dgm:pt>
    <dgm:pt modelId="{6E1EF464-44A2-4D8A-B509-A48AC0181183}" type="pres">
      <dgm:prSet presAssocID="{0500B7FF-8BFC-4FAD-8073-AF299F48AC3D}" presName="Name13" presStyleLbl="parChTrans1D2" presStyleIdx="2" presStyleCnt="11"/>
      <dgm:spPr/>
    </dgm:pt>
    <dgm:pt modelId="{F95C08B3-D134-4BE7-9A3E-B923E8967545}" type="pres">
      <dgm:prSet presAssocID="{0578267F-1749-4035-AC87-BC5E82373C8D}" presName="childText" presStyleLbl="bgAcc1" presStyleIdx="2" presStyleCnt="11" custScaleX="231514" custLinFactNeighborX="-742" custLinFactNeighborY="26239">
        <dgm:presLayoutVars>
          <dgm:bulletEnabled val="1"/>
        </dgm:presLayoutVars>
      </dgm:prSet>
      <dgm:spPr/>
    </dgm:pt>
    <dgm:pt modelId="{10038FFE-5179-403C-91DC-4680EB328A3E}" type="pres">
      <dgm:prSet presAssocID="{50B242C8-1C38-408E-BB1B-BE3D654611BE}" presName="root" presStyleCnt="0"/>
      <dgm:spPr/>
    </dgm:pt>
    <dgm:pt modelId="{FC31B49E-1BE0-4C87-9286-D2E8B785740A}" type="pres">
      <dgm:prSet presAssocID="{50B242C8-1C38-408E-BB1B-BE3D654611BE}" presName="rootComposite" presStyleCnt="0"/>
      <dgm:spPr/>
    </dgm:pt>
    <dgm:pt modelId="{FC6859A6-5AF1-4E0E-A8C9-7334753B5B52}" type="pres">
      <dgm:prSet presAssocID="{50B242C8-1C38-408E-BB1B-BE3D654611BE}" presName="rootText" presStyleLbl="node1" presStyleIdx="1" presStyleCnt="2" custScaleX="224342" custLinFactNeighborX="13392" custLinFactNeighborY="-538"/>
      <dgm:spPr/>
    </dgm:pt>
    <dgm:pt modelId="{9B7A9270-0818-469A-B6E4-FCC9833143D5}" type="pres">
      <dgm:prSet presAssocID="{50B242C8-1C38-408E-BB1B-BE3D654611BE}" presName="rootConnector" presStyleLbl="node1" presStyleIdx="1" presStyleCnt="2"/>
      <dgm:spPr/>
    </dgm:pt>
    <dgm:pt modelId="{488793F4-A79B-4777-A349-35193E2D86BD}" type="pres">
      <dgm:prSet presAssocID="{50B242C8-1C38-408E-BB1B-BE3D654611BE}" presName="childShape" presStyleCnt="0"/>
      <dgm:spPr/>
    </dgm:pt>
    <dgm:pt modelId="{8D4480AD-BD74-4A2B-BD56-5E2B3619411F}" type="pres">
      <dgm:prSet presAssocID="{1B054C6C-0E17-4C9F-B5FD-2D1377D4C4B8}" presName="Name13" presStyleLbl="parChTrans1D2" presStyleIdx="3" presStyleCnt="11"/>
      <dgm:spPr/>
    </dgm:pt>
    <dgm:pt modelId="{65620E35-2410-49C0-B6AD-8E3F4A77D808}" type="pres">
      <dgm:prSet presAssocID="{D0A950B1-F99C-48FB-AA0D-2A659599B5B0}" presName="childText" presStyleLbl="bgAcc1" presStyleIdx="3" presStyleCnt="11" custScaleX="374248" custScaleY="79627">
        <dgm:presLayoutVars>
          <dgm:bulletEnabled val="1"/>
        </dgm:presLayoutVars>
      </dgm:prSet>
      <dgm:spPr/>
    </dgm:pt>
    <dgm:pt modelId="{062FADF7-7830-4BDE-858E-F7F99443D159}" type="pres">
      <dgm:prSet presAssocID="{3B05BBDE-5085-4668-9C25-07657B65C6CB}" presName="Name13" presStyleLbl="parChTrans1D2" presStyleIdx="4" presStyleCnt="11"/>
      <dgm:spPr/>
    </dgm:pt>
    <dgm:pt modelId="{C178FE69-B1D7-4FCB-A512-EEC972071CFF}" type="pres">
      <dgm:prSet presAssocID="{6C34FED8-18AC-435E-8A61-F185EA5378AD}" presName="childText" presStyleLbl="bgAcc1" presStyleIdx="4" presStyleCnt="11" custScaleX="400973" custScaleY="112486">
        <dgm:presLayoutVars>
          <dgm:bulletEnabled val="1"/>
        </dgm:presLayoutVars>
      </dgm:prSet>
      <dgm:spPr/>
    </dgm:pt>
    <dgm:pt modelId="{8822B902-EBF0-4935-8F58-9EA4F0F3C44F}" type="pres">
      <dgm:prSet presAssocID="{287EB6F9-4C97-41A6-A0ED-913E1A603CB8}" presName="Name13" presStyleLbl="parChTrans1D2" presStyleIdx="5" presStyleCnt="11"/>
      <dgm:spPr/>
    </dgm:pt>
    <dgm:pt modelId="{5442FE89-2EB5-4A81-A51B-080D120DE71C}" type="pres">
      <dgm:prSet presAssocID="{58C49A79-E950-49A0-9BA4-894E6C356D9B}" presName="childText" presStyleLbl="bgAcc1" presStyleIdx="5" presStyleCnt="11" custScaleX="400972" custScaleY="111059">
        <dgm:presLayoutVars>
          <dgm:bulletEnabled val="1"/>
        </dgm:presLayoutVars>
      </dgm:prSet>
      <dgm:spPr/>
    </dgm:pt>
    <dgm:pt modelId="{CF7E5F43-6A03-4EC8-90DC-4D9CFE8821DE}" type="pres">
      <dgm:prSet presAssocID="{63C32EED-AC7A-4ADE-B651-418F379B8569}" presName="Name13" presStyleLbl="parChTrans1D2" presStyleIdx="6" presStyleCnt="11"/>
      <dgm:spPr/>
    </dgm:pt>
    <dgm:pt modelId="{6B18ED30-6336-48BB-865E-4FF651DF830C}" type="pres">
      <dgm:prSet presAssocID="{7D9C2A7D-57BB-4A93-88BC-6513387F37C9}" presName="childText" presStyleLbl="bgAcc1" presStyleIdx="6" presStyleCnt="11" custScaleX="403791" custScaleY="115535">
        <dgm:presLayoutVars>
          <dgm:bulletEnabled val="1"/>
        </dgm:presLayoutVars>
      </dgm:prSet>
      <dgm:spPr/>
    </dgm:pt>
    <dgm:pt modelId="{081D8E85-2C6C-4D2B-9726-3D5AA935570B}" type="pres">
      <dgm:prSet presAssocID="{CF314F4D-96B2-4B24-B15D-F357712C66BF}" presName="Name13" presStyleLbl="parChTrans1D2" presStyleIdx="7" presStyleCnt="11"/>
      <dgm:spPr/>
    </dgm:pt>
    <dgm:pt modelId="{BDFF1C62-B864-475E-8BE7-7E0EF5879014}" type="pres">
      <dgm:prSet presAssocID="{F18B609C-E361-4019-AFBF-24D67DACB72B}" presName="childText" presStyleLbl="bgAcc1" presStyleIdx="7" presStyleCnt="11" custScaleX="240885" custScaleY="37217">
        <dgm:presLayoutVars>
          <dgm:bulletEnabled val="1"/>
        </dgm:presLayoutVars>
      </dgm:prSet>
      <dgm:spPr/>
    </dgm:pt>
    <dgm:pt modelId="{82C8EBC8-4659-42AF-A4FB-79F27F2F56DB}" type="pres">
      <dgm:prSet presAssocID="{EA8AE656-A14A-46E9-A362-0774CA8E9CE8}" presName="Name13" presStyleLbl="parChTrans1D2" presStyleIdx="8" presStyleCnt="11"/>
      <dgm:spPr/>
    </dgm:pt>
    <dgm:pt modelId="{D8D131FC-DF75-4D6C-9D74-5F7B8644F122}" type="pres">
      <dgm:prSet presAssocID="{EDBDF63E-BA38-44AD-AC1A-4F021A46BCCC}" presName="childText" presStyleLbl="bgAcc1" presStyleIdx="8" presStyleCnt="11" custScaleX="245193" custScaleY="37950">
        <dgm:presLayoutVars>
          <dgm:bulletEnabled val="1"/>
        </dgm:presLayoutVars>
      </dgm:prSet>
      <dgm:spPr/>
    </dgm:pt>
    <dgm:pt modelId="{53FD4409-6B6F-488E-8038-FD27484E4041}" type="pres">
      <dgm:prSet presAssocID="{AAE4D2F3-8AC6-4CFF-A254-EBB640593244}" presName="Name13" presStyleLbl="parChTrans1D2" presStyleIdx="9" presStyleCnt="11"/>
      <dgm:spPr/>
    </dgm:pt>
    <dgm:pt modelId="{55DE8063-026E-4187-BA6D-53CC5E7DF052}" type="pres">
      <dgm:prSet presAssocID="{DD25228E-0034-4189-8CCC-ED08436888A5}" presName="childText" presStyleLbl="bgAcc1" presStyleIdx="9" presStyleCnt="11" custScaleX="249758" custScaleY="48255" custLinFactNeighborX="-2418" custLinFactNeighborY="-1309">
        <dgm:presLayoutVars>
          <dgm:bulletEnabled val="1"/>
        </dgm:presLayoutVars>
      </dgm:prSet>
      <dgm:spPr/>
    </dgm:pt>
    <dgm:pt modelId="{8673FE37-A540-4C65-B65D-9AD4755DA976}" type="pres">
      <dgm:prSet presAssocID="{9AF00BC8-3F7A-4404-80EC-37FDDA8BA892}" presName="Name13" presStyleLbl="parChTrans1D2" presStyleIdx="10" presStyleCnt="11"/>
      <dgm:spPr/>
    </dgm:pt>
    <dgm:pt modelId="{148E382A-C5B1-4B37-BEB1-2ED40C7E24A0}" type="pres">
      <dgm:prSet presAssocID="{83F03A1F-3869-4245-BEDE-2E056C331B7F}" presName="childText" presStyleLbl="bgAcc1" presStyleIdx="10" presStyleCnt="11" custScaleX="237359" custScaleY="53566" custLinFactNeighborX="-2418" custLinFactNeighborY="-15479">
        <dgm:presLayoutVars>
          <dgm:bulletEnabled val="1"/>
        </dgm:presLayoutVars>
      </dgm:prSet>
      <dgm:spPr/>
    </dgm:pt>
  </dgm:ptLst>
  <dgm:cxnLst>
    <dgm:cxn modelId="{3CB7E303-B29B-4450-89DE-CA85B55C107A}" type="presOf" srcId="{63C32EED-AC7A-4ADE-B651-418F379B8569}" destId="{CF7E5F43-6A03-4EC8-90DC-4D9CFE8821DE}" srcOrd="0" destOrd="0" presId="urn:microsoft.com/office/officeart/2005/8/layout/hierarchy3"/>
    <dgm:cxn modelId="{802F1006-D861-430A-B176-4DB80FFC5300}" type="presOf" srcId="{432D4EAD-EF10-4142-AB82-A025ADB34A36}" destId="{77B27775-7167-489E-84CC-6F5233FEE365}" srcOrd="0" destOrd="0" presId="urn:microsoft.com/office/officeart/2005/8/layout/hierarchy3"/>
    <dgm:cxn modelId="{1903F20F-F58E-4DC8-A93B-FB916F9554BD}" srcId="{50B242C8-1C38-408E-BB1B-BE3D654611BE}" destId="{6C34FED8-18AC-435E-8A61-F185EA5378AD}" srcOrd="1" destOrd="0" parTransId="{3B05BBDE-5085-4668-9C25-07657B65C6CB}" sibTransId="{591A3D51-B0AE-4C5B-86D4-3A0AC95E2C75}"/>
    <dgm:cxn modelId="{921C8911-9B25-40B1-8BC6-D43F75DCCD29}" type="presOf" srcId="{3E63A110-2FBE-450E-92E3-8A824E879C0D}" destId="{4C4C19DF-F21F-41D2-831E-5689EF6246A0}" srcOrd="0" destOrd="0" presId="urn:microsoft.com/office/officeart/2005/8/layout/hierarchy3"/>
    <dgm:cxn modelId="{C278E013-C2B3-49DB-9969-9B028C1D5347}" srcId="{50B242C8-1C38-408E-BB1B-BE3D654611BE}" destId="{EDBDF63E-BA38-44AD-AC1A-4F021A46BCCC}" srcOrd="5" destOrd="0" parTransId="{EA8AE656-A14A-46E9-A362-0774CA8E9CE8}" sibTransId="{68F03F3D-88D7-4331-89ED-CEA4A1863A5C}"/>
    <dgm:cxn modelId="{A5C2D015-F443-4CCA-893C-D6D2ED556281}" type="presOf" srcId="{58C49A79-E950-49A0-9BA4-894E6C356D9B}" destId="{5442FE89-2EB5-4A81-A51B-080D120DE71C}" srcOrd="0" destOrd="0" presId="urn:microsoft.com/office/officeart/2005/8/layout/hierarchy3"/>
    <dgm:cxn modelId="{4E028E1D-3845-477A-BF54-DD5C3AF41F34}" srcId="{F3E799E4-CCD5-4978-8894-C19B46ACF6C9}" destId="{71B2611A-9678-4D99-9EEF-EF2F9FAE7BD3}" srcOrd="0" destOrd="0" parTransId="{90C9BA06-4FA1-4080-B8F5-C977EAC124A2}" sibTransId="{70AC9422-8DD3-4A56-9BB2-D91AB2EEEEFD}"/>
    <dgm:cxn modelId="{0CEBD21D-7772-45C3-8F5B-DB7E85C22043}" type="presOf" srcId="{DD25228E-0034-4189-8CCC-ED08436888A5}" destId="{55DE8063-026E-4187-BA6D-53CC5E7DF052}" srcOrd="0" destOrd="0" presId="urn:microsoft.com/office/officeart/2005/8/layout/hierarchy3"/>
    <dgm:cxn modelId="{EC882D24-5DB7-4EFD-8C02-A4593CB2B092}" srcId="{71B2611A-9678-4D99-9EEF-EF2F9FAE7BD3}" destId="{3E63A110-2FBE-450E-92E3-8A824E879C0D}" srcOrd="0" destOrd="0" parTransId="{432D4EAD-EF10-4142-AB82-A025ADB34A36}" sibTransId="{FA455A88-C87D-4F87-9378-94D10A50898C}"/>
    <dgm:cxn modelId="{A7BD5725-6EDE-467C-BC6D-4E778B5556F1}" srcId="{50B242C8-1C38-408E-BB1B-BE3D654611BE}" destId="{D0A950B1-F99C-48FB-AA0D-2A659599B5B0}" srcOrd="0" destOrd="0" parTransId="{1B054C6C-0E17-4C9F-B5FD-2D1377D4C4B8}" sibTransId="{7F4BF03C-42D3-4A19-91A6-918545781D02}"/>
    <dgm:cxn modelId="{5C09F62D-6CA1-430A-8B55-66FBE759E982}" srcId="{71B2611A-9678-4D99-9EEF-EF2F9FAE7BD3}" destId="{B7161287-2C2F-4DB5-B28A-3D261905AD49}" srcOrd="1" destOrd="0" parTransId="{101C32D0-AFEA-4D66-9821-8EC245B0FDB3}" sibTransId="{47BB0F0A-E3C3-420B-BC93-B2AFE42F5A70}"/>
    <dgm:cxn modelId="{F7723131-449F-47E6-9B61-3EC75F025D17}" type="presOf" srcId="{1B054C6C-0E17-4C9F-B5FD-2D1377D4C4B8}" destId="{8D4480AD-BD74-4A2B-BD56-5E2B3619411F}" srcOrd="0" destOrd="0" presId="urn:microsoft.com/office/officeart/2005/8/layout/hierarchy3"/>
    <dgm:cxn modelId="{B4604339-31C5-49A0-A88B-7EE7D2EBD2AB}" type="presOf" srcId="{F18B609C-E361-4019-AFBF-24D67DACB72B}" destId="{BDFF1C62-B864-475E-8BE7-7E0EF5879014}" srcOrd="0" destOrd="0" presId="urn:microsoft.com/office/officeart/2005/8/layout/hierarchy3"/>
    <dgm:cxn modelId="{81F25765-3B2D-43CD-AFF2-B585367FCD39}" type="presOf" srcId="{D0A950B1-F99C-48FB-AA0D-2A659599B5B0}" destId="{65620E35-2410-49C0-B6AD-8E3F4A77D808}" srcOrd="0" destOrd="0" presId="urn:microsoft.com/office/officeart/2005/8/layout/hierarchy3"/>
    <dgm:cxn modelId="{3611BF68-A993-4DCF-B556-13468DD72552}" type="presOf" srcId="{101C32D0-AFEA-4D66-9821-8EC245B0FDB3}" destId="{30C65441-FC0F-4884-8853-F279A35AA3FD}" srcOrd="0" destOrd="0" presId="urn:microsoft.com/office/officeart/2005/8/layout/hierarchy3"/>
    <dgm:cxn modelId="{02B66A6A-B776-4A83-A1F0-ACB1ED2853FD}" type="presOf" srcId="{B7161287-2C2F-4DB5-B28A-3D261905AD49}" destId="{98EA6370-E6A4-48EC-8217-990C4813F2D3}" srcOrd="0" destOrd="0" presId="urn:microsoft.com/office/officeart/2005/8/layout/hierarchy3"/>
    <dgm:cxn modelId="{737BC26A-B451-430F-AF1F-D49B00CB2322}" srcId="{50B242C8-1C38-408E-BB1B-BE3D654611BE}" destId="{F18B609C-E361-4019-AFBF-24D67DACB72B}" srcOrd="4" destOrd="0" parTransId="{CF314F4D-96B2-4B24-B15D-F357712C66BF}" sibTransId="{D22F5B08-F3C1-4945-8E45-E9EFF75461B8}"/>
    <dgm:cxn modelId="{CB5D824D-3A9D-4809-A306-D917C992FCD7}" type="presOf" srcId="{7D9C2A7D-57BB-4A93-88BC-6513387F37C9}" destId="{6B18ED30-6336-48BB-865E-4FF651DF830C}" srcOrd="0" destOrd="0" presId="urn:microsoft.com/office/officeart/2005/8/layout/hierarchy3"/>
    <dgm:cxn modelId="{87103B52-C03C-4D90-95F1-C38A15D63015}" srcId="{50B242C8-1C38-408E-BB1B-BE3D654611BE}" destId="{DD25228E-0034-4189-8CCC-ED08436888A5}" srcOrd="6" destOrd="0" parTransId="{AAE4D2F3-8AC6-4CFF-A254-EBB640593244}" sibTransId="{224FA87F-A45A-4D42-BC32-538FCFA4F3F8}"/>
    <dgm:cxn modelId="{685E1453-B774-42EA-903F-7DDA5F63CCAD}" srcId="{71B2611A-9678-4D99-9EEF-EF2F9FAE7BD3}" destId="{0578267F-1749-4035-AC87-BC5E82373C8D}" srcOrd="2" destOrd="0" parTransId="{0500B7FF-8BFC-4FAD-8073-AF299F48AC3D}" sibTransId="{03D8F4BD-3A82-4866-8185-A89BDA221DB5}"/>
    <dgm:cxn modelId="{9E039377-2054-4560-9271-2BAC9F725F98}" srcId="{50B242C8-1C38-408E-BB1B-BE3D654611BE}" destId="{58C49A79-E950-49A0-9BA4-894E6C356D9B}" srcOrd="2" destOrd="0" parTransId="{287EB6F9-4C97-41A6-A0ED-913E1A603CB8}" sibTransId="{C0D7BC8E-B443-493F-A928-3C406DA8276D}"/>
    <dgm:cxn modelId="{FB21BA58-8C16-47A0-98FE-C925375EB28A}" type="presOf" srcId="{CF314F4D-96B2-4B24-B15D-F357712C66BF}" destId="{081D8E85-2C6C-4D2B-9726-3D5AA935570B}" srcOrd="0" destOrd="0" presId="urn:microsoft.com/office/officeart/2005/8/layout/hierarchy3"/>
    <dgm:cxn modelId="{07192D7A-B81A-46AB-B9BC-7DED9ED33396}" type="presOf" srcId="{EDBDF63E-BA38-44AD-AC1A-4F021A46BCCC}" destId="{D8D131FC-DF75-4D6C-9D74-5F7B8644F122}" srcOrd="0" destOrd="0" presId="urn:microsoft.com/office/officeart/2005/8/layout/hierarchy3"/>
    <dgm:cxn modelId="{7297CE5A-5372-4972-ADB1-744F659A93AA}" type="presOf" srcId="{F3E799E4-CCD5-4978-8894-C19B46ACF6C9}" destId="{5F428F79-8000-4940-B398-C0B514A3B79B}" srcOrd="0" destOrd="0" presId="urn:microsoft.com/office/officeart/2005/8/layout/hierarchy3"/>
    <dgm:cxn modelId="{3AA3A780-33C0-4B99-9C77-8A9D61136828}" type="presOf" srcId="{9AF00BC8-3F7A-4404-80EC-37FDDA8BA892}" destId="{8673FE37-A540-4C65-B65D-9AD4755DA976}" srcOrd="0" destOrd="0" presId="urn:microsoft.com/office/officeart/2005/8/layout/hierarchy3"/>
    <dgm:cxn modelId="{27C03385-E994-4AD6-B022-19165D5273B7}" type="presOf" srcId="{0578267F-1749-4035-AC87-BC5E82373C8D}" destId="{F95C08B3-D134-4BE7-9A3E-B923E8967545}" srcOrd="0" destOrd="0" presId="urn:microsoft.com/office/officeart/2005/8/layout/hierarchy3"/>
    <dgm:cxn modelId="{4AA99F90-CA03-47E0-A986-84C33D8C711D}" type="presOf" srcId="{50B242C8-1C38-408E-BB1B-BE3D654611BE}" destId="{9B7A9270-0818-469A-B6E4-FCC9833143D5}" srcOrd="1" destOrd="0" presId="urn:microsoft.com/office/officeart/2005/8/layout/hierarchy3"/>
    <dgm:cxn modelId="{F003FD96-FD30-4711-ABCD-6E1CD7B93487}" srcId="{50B242C8-1C38-408E-BB1B-BE3D654611BE}" destId="{83F03A1F-3869-4245-BEDE-2E056C331B7F}" srcOrd="7" destOrd="0" parTransId="{9AF00BC8-3F7A-4404-80EC-37FDDA8BA892}" sibTransId="{8993C364-CDDF-4953-AE56-A1E240E4C5EC}"/>
    <dgm:cxn modelId="{F7F197A4-FFE1-4446-9A25-C6883AA24F3A}" type="presOf" srcId="{6C34FED8-18AC-435E-8A61-F185EA5378AD}" destId="{C178FE69-B1D7-4FCB-A512-EEC972071CFF}" srcOrd="0" destOrd="0" presId="urn:microsoft.com/office/officeart/2005/8/layout/hierarchy3"/>
    <dgm:cxn modelId="{C3A0EDA6-E3F1-429B-BF6E-67959C454B46}" type="presOf" srcId="{EA8AE656-A14A-46E9-A362-0774CA8E9CE8}" destId="{82C8EBC8-4659-42AF-A4FB-79F27F2F56DB}" srcOrd="0" destOrd="0" presId="urn:microsoft.com/office/officeart/2005/8/layout/hierarchy3"/>
    <dgm:cxn modelId="{16C221AA-F3B8-41E2-B14D-DC92A59F6FE6}" srcId="{F3E799E4-CCD5-4978-8894-C19B46ACF6C9}" destId="{50B242C8-1C38-408E-BB1B-BE3D654611BE}" srcOrd="1" destOrd="0" parTransId="{48C8795A-3DB4-4D72-BC85-DF5DECF4659B}" sibTransId="{080F3417-D6D7-4205-8D70-B6D71DEB351F}"/>
    <dgm:cxn modelId="{BC6555B0-D457-466E-AC25-1FAB52012544}" type="presOf" srcId="{AAE4D2F3-8AC6-4CFF-A254-EBB640593244}" destId="{53FD4409-6B6F-488E-8038-FD27484E4041}" srcOrd="0" destOrd="0" presId="urn:microsoft.com/office/officeart/2005/8/layout/hierarchy3"/>
    <dgm:cxn modelId="{543EA6B0-78E5-427C-98D6-F7193DE5C5C0}" type="presOf" srcId="{3B05BBDE-5085-4668-9C25-07657B65C6CB}" destId="{062FADF7-7830-4BDE-858E-F7F99443D159}" srcOrd="0" destOrd="0" presId="urn:microsoft.com/office/officeart/2005/8/layout/hierarchy3"/>
    <dgm:cxn modelId="{ADF639B2-0A20-483B-926D-4C2E86AD76D1}" type="presOf" srcId="{71B2611A-9678-4D99-9EEF-EF2F9FAE7BD3}" destId="{DB4BF6DB-A61C-4B53-A857-A2A8FA2AFCEF}" srcOrd="1" destOrd="0" presId="urn:microsoft.com/office/officeart/2005/8/layout/hierarchy3"/>
    <dgm:cxn modelId="{83E4BCB2-1A00-422E-996B-1481E4294A78}" type="presOf" srcId="{71B2611A-9678-4D99-9EEF-EF2F9FAE7BD3}" destId="{B5A0F374-6030-4728-A239-ADF8C27376B8}" srcOrd="0" destOrd="0" presId="urn:microsoft.com/office/officeart/2005/8/layout/hierarchy3"/>
    <dgm:cxn modelId="{9BB49EB6-7228-4A04-9A67-16F39EC3D797}" type="presOf" srcId="{287EB6F9-4C97-41A6-A0ED-913E1A603CB8}" destId="{8822B902-EBF0-4935-8F58-9EA4F0F3C44F}" srcOrd="0" destOrd="0" presId="urn:microsoft.com/office/officeart/2005/8/layout/hierarchy3"/>
    <dgm:cxn modelId="{717A02CF-12E7-4627-AB0C-59C725C775DA}" type="presOf" srcId="{83F03A1F-3869-4245-BEDE-2E056C331B7F}" destId="{148E382A-C5B1-4B37-BEB1-2ED40C7E24A0}" srcOrd="0" destOrd="0" presId="urn:microsoft.com/office/officeart/2005/8/layout/hierarchy3"/>
    <dgm:cxn modelId="{E3D58BD1-A95F-4D31-8888-DEABC5856BB5}" type="presOf" srcId="{0500B7FF-8BFC-4FAD-8073-AF299F48AC3D}" destId="{6E1EF464-44A2-4D8A-B509-A48AC0181183}" srcOrd="0" destOrd="0" presId="urn:microsoft.com/office/officeart/2005/8/layout/hierarchy3"/>
    <dgm:cxn modelId="{187301DC-865E-4B51-A5A8-87F5543E3CF1}" type="presOf" srcId="{50B242C8-1C38-408E-BB1B-BE3D654611BE}" destId="{FC6859A6-5AF1-4E0E-A8C9-7334753B5B52}" srcOrd="0" destOrd="0" presId="urn:microsoft.com/office/officeart/2005/8/layout/hierarchy3"/>
    <dgm:cxn modelId="{B8DEF4E8-6737-449F-A241-8FD3EE884B5C}" srcId="{50B242C8-1C38-408E-BB1B-BE3D654611BE}" destId="{7D9C2A7D-57BB-4A93-88BC-6513387F37C9}" srcOrd="3" destOrd="0" parTransId="{63C32EED-AC7A-4ADE-B651-418F379B8569}" sibTransId="{05F1B059-8DC7-4274-9405-3EE8268963BF}"/>
    <dgm:cxn modelId="{53CE341A-E7AF-4112-985A-80343E6DF8C6}" type="presParOf" srcId="{5F428F79-8000-4940-B398-C0B514A3B79B}" destId="{5CF9C2B8-44F2-47B3-8A87-CC99E913A85C}" srcOrd="0" destOrd="0" presId="urn:microsoft.com/office/officeart/2005/8/layout/hierarchy3"/>
    <dgm:cxn modelId="{005F8E7F-A8E7-411F-8FC7-7311866910A3}" type="presParOf" srcId="{5CF9C2B8-44F2-47B3-8A87-CC99E913A85C}" destId="{9D78DABE-648D-442A-A989-C50FD80D87C8}" srcOrd="0" destOrd="0" presId="urn:microsoft.com/office/officeart/2005/8/layout/hierarchy3"/>
    <dgm:cxn modelId="{757DE547-6495-4BE9-A3F6-B2CDE2213E1B}" type="presParOf" srcId="{9D78DABE-648D-442A-A989-C50FD80D87C8}" destId="{B5A0F374-6030-4728-A239-ADF8C27376B8}" srcOrd="0" destOrd="0" presId="urn:microsoft.com/office/officeart/2005/8/layout/hierarchy3"/>
    <dgm:cxn modelId="{F67408B2-4B1E-4AD7-BA97-01D78692DB87}" type="presParOf" srcId="{9D78DABE-648D-442A-A989-C50FD80D87C8}" destId="{DB4BF6DB-A61C-4B53-A857-A2A8FA2AFCEF}" srcOrd="1" destOrd="0" presId="urn:microsoft.com/office/officeart/2005/8/layout/hierarchy3"/>
    <dgm:cxn modelId="{1B27B42A-8503-4A3F-91DD-6B1AF796284D}" type="presParOf" srcId="{5CF9C2B8-44F2-47B3-8A87-CC99E913A85C}" destId="{B95B8D3B-A6F9-49AA-A9D7-AB77DEA35C2D}" srcOrd="1" destOrd="0" presId="urn:microsoft.com/office/officeart/2005/8/layout/hierarchy3"/>
    <dgm:cxn modelId="{56579E4E-4B33-4B3B-839B-D7C499705B9E}" type="presParOf" srcId="{B95B8D3B-A6F9-49AA-A9D7-AB77DEA35C2D}" destId="{77B27775-7167-489E-84CC-6F5233FEE365}" srcOrd="0" destOrd="0" presId="urn:microsoft.com/office/officeart/2005/8/layout/hierarchy3"/>
    <dgm:cxn modelId="{D87B9C17-6702-4853-BAD5-8C363C150263}" type="presParOf" srcId="{B95B8D3B-A6F9-49AA-A9D7-AB77DEA35C2D}" destId="{4C4C19DF-F21F-41D2-831E-5689EF6246A0}" srcOrd="1" destOrd="0" presId="urn:microsoft.com/office/officeart/2005/8/layout/hierarchy3"/>
    <dgm:cxn modelId="{58B53EAE-85C9-41C9-8F14-F6935DBEF93B}" type="presParOf" srcId="{B95B8D3B-A6F9-49AA-A9D7-AB77DEA35C2D}" destId="{30C65441-FC0F-4884-8853-F279A35AA3FD}" srcOrd="2" destOrd="0" presId="urn:microsoft.com/office/officeart/2005/8/layout/hierarchy3"/>
    <dgm:cxn modelId="{600A9AED-881A-4F25-BA46-D355E0312CD7}" type="presParOf" srcId="{B95B8D3B-A6F9-49AA-A9D7-AB77DEA35C2D}" destId="{98EA6370-E6A4-48EC-8217-990C4813F2D3}" srcOrd="3" destOrd="0" presId="urn:microsoft.com/office/officeart/2005/8/layout/hierarchy3"/>
    <dgm:cxn modelId="{76AEA6A0-5F9B-4E9D-9BA4-F39C5983381B}" type="presParOf" srcId="{B95B8D3B-A6F9-49AA-A9D7-AB77DEA35C2D}" destId="{6E1EF464-44A2-4D8A-B509-A48AC0181183}" srcOrd="4" destOrd="0" presId="urn:microsoft.com/office/officeart/2005/8/layout/hierarchy3"/>
    <dgm:cxn modelId="{52B11149-8975-4ACA-A639-FFFFBE0CAFF3}" type="presParOf" srcId="{B95B8D3B-A6F9-49AA-A9D7-AB77DEA35C2D}" destId="{F95C08B3-D134-4BE7-9A3E-B923E8967545}" srcOrd="5" destOrd="0" presId="urn:microsoft.com/office/officeart/2005/8/layout/hierarchy3"/>
    <dgm:cxn modelId="{62A9E660-3699-4BC4-A494-83387A7B0EAE}" type="presParOf" srcId="{5F428F79-8000-4940-B398-C0B514A3B79B}" destId="{10038FFE-5179-403C-91DC-4680EB328A3E}" srcOrd="1" destOrd="0" presId="urn:microsoft.com/office/officeart/2005/8/layout/hierarchy3"/>
    <dgm:cxn modelId="{AADB62D9-4D16-4BEF-94F6-1B5DD291274D}" type="presParOf" srcId="{10038FFE-5179-403C-91DC-4680EB328A3E}" destId="{FC31B49E-1BE0-4C87-9286-D2E8B785740A}" srcOrd="0" destOrd="0" presId="urn:microsoft.com/office/officeart/2005/8/layout/hierarchy3"/>
    <dgm:cxn modelId="{16B5179B-7C64-4A91-BBD2-5EA56B374ED3}" type="presParOf" srcId="{FC31B49E-1BE0-4C87-9286-D2E8B785740A}" destId="{FC6859A6-5AF1-4E0E-A8C9-7334753B5B52}" srcOrd="0" destOrd="0" presId="urn:microsoft.com/office/officeart/2005/8/layout/hierarchy3"/>
    <dgm:cxn modelId="{B900C03A-CAB8-44F0-A573-49E060E8D7A9}" type="presParOf" srcId="{FC31B49E-1BE0-4C87-9286-D2E8B785740A}" destId="{9B7A9270-0818-469A-B6E4-FCC9833143D5}" srcOrd="1" destOrd="0" presId="urn:microsoft.com/office/officeart/2005/8/layout/hierarchy3"/>
    <dgm:cxn modelId="{772BD7C3-772E-4F71-9691-726E3AE488C0}" type="presParOf" srcId="{10038FFE-5179-403C-91DC-4680EB328A3E}" destId="{488793F4-A79B-4777-A349-35193E2D86BD}" srcOrd="1" destOrd="0" presId="urn:microsoft.com/office/officeart/2005/8/layout/hierarchy3"/>
    <dgm:cxn modelId="{6590E800-428C-4E64-B9BD-5F6E482600C0}" type="presParOf" srcId="{488793F4-A79B-4777-A349-35193E2D86BD}" destId="{8D4480AD-BD74-4A2B-BD56-5E2B3619411F}" srcOrd="0" destOrd="0" presId="urn:microsoft.com/office/officeart/2005/8/layout/hierarchy3"/>
    <dgm:cxn modelId="{88E52045-6B46-45FB-879E-7B2005DE3DE4}" type="presParOf" srcId="{488793F4-A79B-4777-A349-35193E2D86BD}" destId="{65620E35-2410-49C0-B6AD-8E3F4A77D808}" srcOrd="1" destOrd="0" presId="urn:microsoft.com/office/officeart/2005/8/layout/hierarchy3"/>
    <dgm:cxn modelId="{B9D87BC6-6042-47B1-834A-B6412C3D12E3}" type="presParOf" srcId="{488793F4-A79B-4777-A349-35193E2D86BD}" destId="{062FADF7-7830-4BDE-858E-F7F99443D159}" srcOrd="2" destOrd="0" presId="urn:microsoft.com/office/officeart/2005/8/layout/hierarchy3"/>
    <dgm:cxn modelId="{625CA882-EB46-448A-AFF1-C4F4370E5D5C}" type="presParOf" srcId="{488793F4-A79B-4777-A349-35193E2D86BD}" destId="{C178FE69-B1D7-4FCB-A512-EEC972071CFF}" srcOrd="3" destOrd="0" presId="urn:microsoft.com/office/officeart/2005/8/layout/hierarchy3"/>
    <dgm:cxn modelId="{07BB39B1-7258-447A-B722-7EFCC66DE4A3}" type="presParOf" srcId="{488793F4-A79B-4777-A349-35193E2D86BD}" destId="{8822B902-EBF0-4935-8F58-9EA4F0F3C44F}" srcOrd="4" destOrd="0" presId="urn:microsoft.com/office/officeart/2005/8/layout/hierarchy3"/>
    <dgm:cxn modelId="{8325BF59-132F-4679-A46C-CD3CFFC7849A}" type="presParOf" srcId="{488793F4-A79B-4777-A349-35193E2D86BD}" destId="{5442FE89-2EB5-4A81-A51B-080D120DE71C}" srcOrd="5" destOrd="0" presId="urn:microsoft.com/office/officeart/2005/8/layout/hierarchy3"/>
    <dgm:cxn modelId="{D898E5E9-95F1-4CD4-B093-70401971D377}" type="presParOf" srcId="{488793F4-A79B-4777-A349-35193E2D86BD}" destId="{CF7E5F43-6A03-4EC8-90DC-4D9CFE8821DE}" srcOrd="6" destOrd="0" presId="urn:microsoft.com/office/officeart/2005/8/layout/hierarchy3"/>
    <dgm:cxn modelId="{DCFAC507-9FE9-443F-A023-4B0D3C47C1EE}" type="presParOf" srcId="{488793F4-A79B-4777-A349-35193E2D86BD}" destId="{6B18ED30-6336-48BB-865E-4FF651DF830C}" srcOrd="7" destOrd="0" presId="urn:microsoft.com/office/officeart/2005/8/layout/hierarchy3"/>
    <dgm:cxn modelId="{4CA17DFA-C9B2-4224-9DCE-4D0596ECB496}" type="presParOf" srcId="{488793F4-A79B-4777-A349-35193E2D86BD}" destId="{081D8E85-2C6C-4D2B-9726-3D5AA935570B}" srcOrd="8" destOrd="0" presId="urn:microsoft.com/office/officeart/2005/8/layout/hierarchy3"/>
    <dgm:cxn modelId="{9FF56D79-937E-43C8-9A9C-9F8AF0BEA332}" type="presParOf" srcId="{488793F4-A79B-4777-A349-35193E2D86BD}" destId="{BDFF1C62-B864-475E-8BE7-7E0EF5879014}" srcOrd="9" destOrd="0" presId="urn:microsoft.com/office/officeart/2005/8/layout/hierarchy3"/>
    <dgm:cxn modelId="{4EFFD6AB-7533-40F5-AA4C-3DC5FEE25A92}" type="presParOf" srcId="{488793F4-A79B-4777-A349-35193E2D86BD}" destId="{82C8EBC8-4659-42AF-A4FB-79F27F2F56DB}" srcOrd="10" destOrd="0" presId="urn:microsoft.com/office/officeart/2005/8/layout/hierarchy3"/>
    <dgm:cxn modelId="{2E8C781C-E9E3-43B7-89D5-AB7A433E0EE8}" type="presParOf" srcId="{488793F4-A79B-4777-A349-35193E2D86BD}" destId="{D8D131FC-DF75-4D6C-9D74-5F7B8644F122}" srcOrd="11" destOrd="0" presId="urn:microsoft.com/office/officeart/2005/8/layout/hierarchy3"/>
    <dgm:cxn modelId="{355C19CA-0691-40D3-A85B-7B5F20513DCA}" type="presParOf" srcId="{488793F4-A79B-4777-A349-35193E2D86BD}" destId="{53FD4409-6B6F-488E-8038-FD27484E4041}" srcOrd="12" destOrd="0" presId="urn:microsoft.com/office/officeart/2005/8/layout/hierarchy3"/>
    <dgm:cxn modelId="{D454A34B-048B-42A1-A7C0-31E7EDC15D82}" type="presParOf" srcId="{488793F4-A79B-4777-A349-35193E2D86BD}" destId="{55DE8063-026E-4187-BA6D-53CC5E7DF052}" srcOrd="13" destOrd="0" presId="urn:microsoft.com/office/officeart/2005/8/layout/hierarchy3"/>
    <dgm:cxn modelId="{4362B49D-9093-4D8E-A1A5-512C823DC684}" type="presParOf" srcId="{488793F4-A79B-4777-A349-35193E2D86BD}" destId="{8673FE37-A540-4C65-B65D-9AD4755DA976}" srcOrd="14" destOrd="0" presId="urn:microsoft.com/office/officeart/2005/8/layout/hierarchy3"/>
    <dgm:cxn modelId="{349EDCCA-F363-475C-B287-C49FC0851E68}" type="presParOf" srcId="{488793F4-A79B-4777-A349-35193E2D86BD}" destId="{148E382A-C5B1-4B37-BEB1-2ED40C7E24A0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AAB2235-9DC5-4F0E-A154-FC5AA28ECFC2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20DEC-1452-4741-BAC3-84DDC4752391}">
      <dgm:prSet phldrT="[Текст]" custT="1"/>
      <dgm:spPr/>
      <dgm:t>
        <a:bodyPr vert="horz"/>
        <a:lstStyle/>
        <a:p>
          <a:pPr algn="ctr"/>
          <a:r>
            <a:rPr lang="ru-RU" sz="1800" dirty="0"/>
            <a:t>Организация муниципального управления                                           30 208,4 тыс.рублей      </a:t>
          </a:r>
        </a:p>
      </dgm:t>
    </dgm:pt>
    <dgm:pt modelId="{A2008B3E-7DAB-4334-A8F3-31C9CF599CAE}" type="parTrans" cxnId="{1322BF04-272C-4281-8786-9AD8449B2640}">
      <dgm:prSet/>
      <dgm:spPr/>
      <dgm:t>
        <a:bodyPr/>
        <a:lstStyle/>
        <a:p>
          <a:endParaRPr lang="ru-RU"/>
        </a:p>
      </dgm:t>
    </dgm:pt>
    <dgm:pt modelId="{A2BA57D7-5C42-4855-8E31-7084410EBF93}" type="sibTrans" cxnId="{1322BF04-272C-4281-8786-9AD8449B2640}">
      <dgm:prSet/>
      <dgm:spPr/>
      <dgm:t>
        <a:bodyPr/>
        <a:lstStyle/>
        <a:p>
          <a:endParaRPr lang="ru-RU"/>
        </a:p>
      </dgm:t>
    </dgm:pt>
    <dgm:pt modelId="{7F78A63F-6394-4D83-8839-A49D1CC86F3E}">
      <dgm:prSet phldrT="[Текст]" custT="1"/>
      <dgm:spPr/>
      <dgm:t>
        <a:bodyPr vert="horz"/>
        <a:lstStyle/>
        <a:p>
          <a:pPr algn="ctr"/>
          <a:endParaRPr lang="ru-RU" sz="1800" dirty="0"/>
        </a:p>
        <a:p>
          <a:pPr algn="ctr"/>
          <a:r>
            <a:rPr lang="ru-RU" sz="1800" dirty="0"/>
            <a:t>Архивное дело                                                                                                                 1 008,8  тыс.рублей                 </a:t>
          </a:r>
        </a:p>
        <a:p>
          <a:pPr algn="l"/>
          <a:r>
            <a:rPr lang="ru-RU" sz="1000" dirty="0"/>
            <a:t>            </a:t>
          </a:r>
        </a:p>
      </dgm:t>
    </dgm:pt>
    <dgm:pt modelId="{8FCE9957-F9AF-4AB8-9E69-B38536C255DB}" type="parTrans" cxnId="{BE65EBC1-B9A3-4DB0-A850-BDB393D6883D}">
      <dgm:prSet/>
      <dgm:spPr/>
      <dgm:t>
        <a:bodyPr/>
        <a:lstStyle/>
        <a:p>
          <a:endParaRPr lang="ru-RU"/>
        </a:p>
      </dgm:t>
    </dgm:pt>
    <dgm:pt modelId="{AC84D8C0-9876-4662-915C-6821A9D843D2}" type="sibTrans" cxnId="{BE65EBC1-B9A3-4DB0-A850-BDB393D6883D}">
      <dgm:prSet/>
      <dgm:spPr/>
      <dgm:t>
        <a:bodyPr/>
        <a:lstStyle/>
        <a:p>
          <a:endParaRPr lang="ru-RU"/>
        </a:p>
      </dgm:t>
    </dgm:pt>
    <dgm:pt modelId="{92A4AA89-42AD-42C5-B8E1-C23F4B796456}">
      <dgm:prSet custT="1"/>
      <dgm:spPr/>
      <dgm:t>
        <a:bodyPr vert="horz"/>
        <a:lstStyle/>
        <a:p>
          <a:pPr algn="ctr"/>
          <a:r>
            <a:rPr lang="ru-RU" sz="1800" dirty="0"/>
            <a:t>Развитие информатизации                                                                                                            10,0 тыс. рублей                                                        </a:t>
          </a:r>
        </a:p>
      </dgm:t>
    </dgm:pt>
    <dgm:pt modelId="{FEB2AB50-D86B-410A-B63E-59EFF180E93A}" type="parTrans" cxnId="{489B70B4-650D-4A43-9CBD-C31FF2600B64}">
      <dgm:prSet/>
      <dgm:spPr/>
      <dgm:t>
        <a:bodyPr/>
        <a:lstStyle/>
        <a:p>
          <a:endParaRPr lang="ru-RU"/>
        </a:p>
      </dgm:t>
    </dgm:pt>
    <dgm:pt modelId="{499D86C1-BB26-46B6-878D-E156D93B810F}" type="sibTrans" cxnId="{489B70B4-650D-4A43-9CBD-C31FF2600B64}">
      <dgm:prSet/>
      <dgm:spPr/>
      <dgm:t>
        <a:bodyPr/>
        <a:lstStyle/>
        <a:p>
          <a:endParaRPr lang="ru-RU"/>
        </a:p>
      </dgm:t>
    </dgm:pt>
    <dgm:pt modelId="{2EFBA4D2-8E2B-427A-95A7-42F565A01F3C}">
      <dgm:prSet custT="1"/>
      <dgm:spPr/>
      <dgm:t>
        <a:bodyPr/>
        <a:lstStyle/>
        <a:p>
          <a:pPr algn="ctr"/>
          <a:r>
            <a:rPr lang="ru-RU" sz="1800" dirty="0"/>
            <a:t>    Создание условий для государственной                                                                                              регистрации актов гражданского состояния                                                                                 849,5 тыс.рублей     </a:t>
          </a:r>
        </a:p>
      </dgm:t>
    </dgm:pt>
    <dgm:pt modelId="{A21A98D7-8C5A-487D-A7B2-248A45A47D1E}" type="parTrans" cxnId="{4C48912D-A443-48A2-9F34-59EFA4AE7499}">
      <dgm:prSet/>
      <dgm:spPr/>
      <dgm:t>
        <a:bodyPr/>
        <a:lstStyle/>
        <a:p>
          <a:endParaRPr lang="ru-RU"/>
        </a:p>
      </dgm:t>
    </dgm:pt>
    <dgm:pt modelId="{73DA6D83-0627-482F-A06D-9D2CB130A0D7}" type="sibTrans" cxnId="{4C48912D-A443-48A2-9F34-59EFA4AE7499}">
      <dgm:prSet/>
      <dgm:spPr/>
      <dgm:t>
        <a:bodyPr/>
        <a:lstStyle/>
        <a:p>
          <a:endParaRPr lang="ru-RU"/>
        </a:p>
      </dgm:t>
    </dgm:pt>
    <dgm:pt modelId="{B9DBF82B-DA90-43CF-8F2F-B726959DFEC9}" type="pres">
      <dgm:prSet presAssocID="{DAAB2235-9DC5-4F0E-A154-FC5AA28ECFC2}" presName="Name0" presStyleCnt="0">
        <dgm:presLayoutVars>
          <dgm:dir/>
          <dgm:animLvl val="lvl"/>
          <dgm:resizeHandles val="exact"/>
        </dgm:presLayoutVars>
      </dgm:prSet>
      <dgm:spPr/>
    </dgm:pt>
    <dgm:pt modelId="{2D5C11C6-588F-40BB-B4A8-0C323B4E6193}" type="pres">
      <dgm:prSet presAssocID="{A6420DEC-1452-4741-BAC3-84DDC4752391}" presName="linNode" presStyleCnt="0"/>
      <dgm:spPr/>
    </dgm:pt>
    <dgm:pt modelId="{0BE48573-F0B6-42F9-B87B-43A2CE6883CC}" type="pres">
      <dgm:prSet presAssocID="{A6420DEC-1452-4741-BAC3-84DDC4752391}" presName="parentText" presStyleLbl="node1" presStyleIdx="0" presStyleCnt="4" custScaleX="191437" custLinFactNeighborX="13301">
        <dgm:presLayoutVars>
          <dgm:chMax val="1"/>
          <dgm:bulletEnabled val="1"/>
        </dgm:presLayoutVars>
      </dgm:prSet>
      <dgm:spPr/>
    </dgm:pt>
    <dgm:pt modelId="{21B92CA5-D76E-4FAE-B399-63CD3DA0A449}" type="pres">
      <dgm:prSet presAssocID="{A2BA57D7-5C42-4855-8E31-7084410EBF93}" presName="sp" presStyleCnt="0"/>
      <dgm:spPr/>
    </dgm:pt>
    <dgm:pt modelId="{97B288AF-A879-4104-9EE5-CC247FC42B16}" type="pres">
      <dgm:prSet presAssocID="{7F78A63F-6394-4D83-8839-A49D1CC86F3E}" presName="linNode" presStyleCnt="0"/>
      <dgm:spPr/>
    </dgm:pt>
    <dgm:pt modelId="{5C74C587-FBE8-4F56-9217-0440222C4100}" type="pres">
      <dgm:prSet presAssocID="{7F78A63F-6394-4D83-8839-A49D1CC86F3E}" presName="parentText" presStyleLbl="node1" presStyleIdx="1" presStyleCnt="4" custScaleX="191882" custScaleY="101164" custLinFactNeighborX="12879" custLinFactNeighborY="1591">
        <dgm:presLayoutVars>
          <dgm:chMax val="1"/>
          <dgm:bulletEnabled val="1"/>
        </dgm:presLayoutVars>
      </dgm:prSet>
      <dgm:spPr/>
    </dgm:pt>
    <dgm:pt modelId="{78D9B3D7-B4D9-4759-A698-CF1945369CB3}" type="pres">
      <dgm:prSet presAssocID="{AC84D8C0-9876-4662-915C-6821A9D843D2}" presName="sp" presStyleCnt="0"/>
      <dgm:spPr/>
    </dgm:pt>
    <dgm:pt modelId="{F35AC6BA-1712-4F03-B857-5FABF2E79819}" type="pres">
      <dgm:prSet presAssocID="{2EFBA4D2-8E2B-427A-95A7-42F565A01F3C}" presName="linNode" presStyleCnt="0"/>
      <dgm:spPr/>
    </dgm:pt>
    <dgm:pt modelId="{C8950925-9705-4A64-A91B-0DC8CA61AD14}" type="pres">
      <dgm:prSet presAssocID="{2EFBA4D2-8E2B-427A-95A7-42F565A01F3C}" presName="parentText" presStyleLbl="node1" presStyleIdx="2" presStyleCnt="4" custScaleX="192304" custLinFactNeighborX="12354" custLinFactNeighborY="700">
        <dgm:presLayoutVars>
          <dgm:chMax val="1"/>
          <dgm:bulletEnabled val="1"/>
        </dgm:presLayoutVars>
      </dgm:prSet>
      <dgm:spPr/>
    </dgm:pt>
    <dgm:pt modelId="{178565A3-9121-4D1D-944E-B2BA5BA91D38}" type="pres">
      <dgm:prSet presAssocID="{73DA6D83-0627-482F-A06D-9D2CB130A0D7}" presName="sp" presStyleCnt="0"/>
      <dgm:spPr/>
    </dgm:pt>
    <dgm:pt modelId="{D8EE6640-A5C7-45F6-B2E4-A73460F7A19D}" type="pres">
      <dgm:prSet presAssocID="{92A4AA89-42AD-42C5-B8E1-C23F4B796456}" presName="linNode" presStyleCnt="0"/>
      <dgm:spPr/>
    </dgm:pt>
    <dgm:pt modelId="{CEC11AFB-19F6-41EF-9712-9C304855F528}" type="pres">
      <dgm:prSet presAssocID="{92A4AA89-42AD-42C5-B8E1-C23F4B796456}" presName="parentText" presStyleLbl="node1" presStyleIdx="3" presStyleCnt="4" custScaleX="192304" custLinFactNeighborX="12866" custLinFactNeighborY="552">
        <dgm:presLayoutVars>
          <dgm:chMax val="1"/>
          <dgm:bulletEnabled val="1"/>
        </dgm:presLayoutVars>
      </dgm:prSet>
      <dgm:spPr/>
    </dgm:pt>
  </dgm:ptLst>
  <dgm:cxnLst>
    <dgm:cxn modelId="{9CACAA03-4CC8-417E-87BE-E20763B6E227}" type="presOf" srcId="{7F78A63F-6394-4D83-8839-A49D1CC86F3E}" destId="{5C74C587-FBE8-4F56-9217-0440222C4100}" srcOrd="0" destOrd="0" presId="urn:microsoft.com/office/officeart/2005/8/layout/vList5"/>
    <dgm:cxn modelId="{1322BF04-272C-4281-8786-9AD8449B2640}" srcId="{DAAB2235-9DC5-4F0E-A154-FC5AA28ECFC2}" destId="{A6420DEC-1452-4741-BAC3-84DDC4752391}" srcOrd="0" destOrd="0" parTransId="{A2008B3E-7DAB-4334-A8F3-31C9CF599CAE}" sibTransId="{A2BA57D7-5C42-4855-8E31-7084410EBF93}"/>
    <dgm:cxn modelId="{4C48912D-A443-48A2-9F34-59EFA4AE7499}" srcId="{DAAB2235-9DC5-4F0E-A154-FC5AA28ECFC2}" destId="{2EFBA4D2-8E2B-427A-95A7-42F565A01F3C}" srcOrd="2" destOrd="0" parTransId="{A21A98D7-8C5A-487D-A7B2-248A45A47D1E}" sibTransId="{73DA6D83-0627-482F-A06D-9D2CB130A0D7}"/>
    <dgm:cxn modelId="{F8B50F33-BEC9-4CF8-AD27-811D8E97129B}" type="presOf" srcId="{2EFBA4D2-8E2B-427A-95A7-42F565A01F3C}" destId="{C8950925-9705-4A64-A91B-0DC8CA61AD14}" srcOrd="0" destOrd="0" presId="urn:microsoft.com/office/officeart/2005/8/layout/vList5"/>
    <dgm:cxn modelId="{F44F7A93-7C56-4FAC-A3F3-60C733E604C0}" type="presOf" srcId="{A6420DEC-1452-4741-BAC3-84DDC4752391}" destId="{0BE48573-F0B6-42F9-B87B-43A2CE6883CC}" srcOrd="0" destOrd="0" presId="urn:microsoft.com/office/officeart/2005/8/layout/vList5"/>
    <dgm:cxn modelId="{489B70B4-650D-4A43-9CBD-C31FF2600B64}" srcId="{DAAB2235-9DC5-4F0E-A154-FC5AA28ECFC2}" destId="{92A4AA89-42AD-42C5-B8E1-C23F4B796456}" srcOrd="3" destOrd="0" parTransId="{FEB2AB50-D86B-410A-B63E-59EFF180E93A}" sibTransId="{499D86C1-BB26-46B6-878D-E156D93B810F}"/>
    <dgm:cxn modelId="{0F1E1FBD-1A4E-497C-A865-8CAB5B7B2450}" type="presOf" srcId="{92A4AA89-42AD-42C5-B8E1-C23F4B796456}" destId="{CEC11AFB-19F6-41EF-9712-9C304855F528}" srcOrd="0" destOrd="0" presId="urn:microsoft.com/office/officeart/2005/8/layout/vList5"/>
    <dgm:cxn modelId="{76D80EBF-9479-42EA-9527-68CE5CB92A93}" type="presOf" srcId="{DAAB2235-9DC5-4F0E-A154-FC5AA28ECFC2}" destId="{B9DBF82B-DA90-43CF-8F2F-B726959DFEC9}" srcOrd="0" destOrd="0" presId="urn:microsoft.com/office/officeart/2005/8/layout/vList5"/>
    <dgm:cxn modelId="{BE65EBC1-B9A3-4DB0-A850-BDB393D6883D}" srcId="{DAAB2235-9DC5-4F0E-A154-FC5AA28ECFC2}" destId="{7F78A63F-6394-4D83-8839-A49D1CC86F3E}" srcOrd="1" destOrd="0" parTransId="{8FCE9957-F9AF-4AB8-9E69-B38536C255DB}" sibTransId="{AC84D8C0-9876-4662-915C-6821A9D843D2}"/>
    <dgm:cxn modelId="{B40512B7-5F97-4090-A373-4D229C3E06D0}" type="presParOf" srcId="{B9DBF82B-DA90-43CF-8F2F-B726959DFEC9}" destId="{2D5C11C6-588F-40BB-B4A8-0C323B4E6193}" srcOrd="0" destOrd="0" presId="urn:microsoft.com/office/officeart/2005/8/layout/vList5"/>
    <dgm:cxn modelId="{C15F5685-8A55-4335-9379-7F4201CEABA7}" type="presParOf" srcId="{2D5C11C6-588F-40BB-B4A8-0C323B4E6193}" destId="{0BE48573-F0B6-42F9-B87B-43A2CE6883CC}" srcOrd="0" destOrd="0" presId="urn:microsoft.com/office/officeart/2005/8/layout/vList5"/>
    <dgm:cxn modelId="{D1ED9335-35C8-4233-A40F-FF708ACAB999}" type="presParOf" srcId="{B9DBF82B-DA90-43CF-8F2F-B726959DFEC9}" destId="{21B92CA5-D76E-4FAE-B399-63CD3DA0A449}" srcOrd="1" destOrd="0" presId="urn:microsoft.com/office/officeart/2005/8/layout/vList5"/>
    <dgm:cxn modelId="{45F89528-A87F-4B4B-9536-FD41ACB14515}" type="presParOf" srcId="{B9DBF82B-DA90-43CF-8F2F-B726959DFEC9}" destId="{97B288AF-A879-4104-9EE5-CC247FC42B16}" srcOrd="2" destOrd="0" presId="urn:microsoft.com/office/officeart/2005/8/layout/vList5"/>
    <dgm:cxn modelId="{4C52BAAF-E779-484F-B95E-2FD34D44DDE6}" type="presParOf" srcId="{97B288AF-A879-4104-9EE5-CC247FC42B16}" destId="{5C74C587-FBE8-4F56-9217-0440222C4100}" srcOrd="0" destOrd="0" presId="urn:microsoft.com/office/officeart/2005/8/layout/vList5"/>
    <dgm:cxn modelId="{F781F9FE-6595-479E-BDDF-2835DCF569D1}" type="presParOf" srcId="{B9DBF82B-DA90-43CF-8F2F-B726959DFEC9}" destId="{78D9B3D7-B4D9-4759-A698-CF1945369CB3}" srcOrd="3" destOrd="0" presId="urn:microsoft.com/office/officeart/2005/8/layout/vList5"/>
    <dgm:cxn modelId="{F4514151-AFF7-456C-8D04-B5D59EED1C1B}" type="presParOf" srcId="{B9DBF82B-DA90-43CF-8F2F-B726959DFEC9}" destId="{F35AC6BA-1712-4F03-B857-5FABF2E79819}" srcOrd="4" destOrd="0" presId="urn:microsoft.com/office/officeart/2005/8/layout/vList5"/>
    <dgm:cxn modelId="{FB0B35E4-4C7A-4E83-82CC-8C669566086F}" type="presParOf" srcId="{F35AC6BA-1712-4F03-B857-5FABF2E79819}" destId="{C8950925-9705-4A64-A91B-0DC8CA61AD14}" srcOrd="0" destOrd="0" presId="urn:microsoft.com/office/officeart/2005/8/layout/vList5"/>
    <dgm:cxn modelId="{43C3AAAD-8F67-4383-AA58-8BB28E268FB9}" type="presParOf" srcId="{B9DBF82B-DA90-43CF-8F2F-B726959DFEC9}" destId="{178565A3-9121-4D1D-944E-B2BA5BA91D38}" srcOrd="5" destOrd="0" presId="urn:microsoft.com/office/officeart/2005/8/layout/vList5"/>
    <dgm:cxn modelId="{BE4A7B8B-6428-4413-BACB-07A69E856101}" type="presParOf" srcId="{B9DBF82B-DA90-43CF-8F2F-B726959DFEC9}" destId="{D8EE6640-A5C7-45F6-B2E4-A73460F7A19D}" srcOrd="6" destOrd="0" presId="urn:microsoft.com/office/officeart/2005/8/layout/vList5"/>
    <dgm:cxn modelId="{BC64FF1C-F283-44AD-BE9B-2677D78E4BBB}" type="presParOf" srcId="{D8EE6640-A5C7-45F6-B2E4-A73460F7A19D}" destId="{CEC11AFB-19F6-41EF-9712-9C304855F52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AB2235-9DC5-4F0E-A154-FC5AA28ECFC2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20DEC-1452-4741-BAC3-84DDC4752391}">
      <dgm:prSet phldrT="[Текст]" custT="1"/>
      <dgm:spPr/>
      <dgm:t>
        <a:bodyPr vert="horz"/>
        <a:lstStyle/>
        <a:p>
          <a:pPr algn="ctr"/>
          <a:r>
            <a:rPr lang="ru-RU" sz="1800" dirty="0"/>
            <a:t>Управление бюджетным процессом                                              4 070,1 тыс.рублей      </a:t>
          </a:r>
        </a:p>
      </dgm:t>
    </dgm:pt>
    <dgm:pt modelId="{A2008B3E-7DAB-4334-A8F3-31C9CF599CAE}" type="parTrans" cxnId="{1322BF04-272C-4281-8786-9AD8449B2640}">
      <dgm:prSet/>
      <dgm:spPr/>
      <dgm:t>
        <a:bodyPr/>
        <a:lstStyle/>
        <a:p>
          <a:endParaRPr lang="ru-RU"/>
        </a:p>
      </dgm:t>
    </dgm:pt>
    <dgm:pt modelId="{A2BA57D7-5C42-4855-8E31-7084410EBF93}" type="sibTrans" cxnId="{1322BF04-272C-4281-8786-9AD8449B2640}">
      <dgm:prSet/>
      <dgm:spPr/>
      <dgm:t>
        <a:bodyPr/>
        <a:lstStyle/>
        <a:p>
          <a:endParaRPr lang="ru-RU"/>
        </a:p>
      </dgm:t>
    </dgm:pt>
    <dgm:pt modelId="{92A4AA89-42AD-42C5-B8E1-C23F4B796456}">
      <dgm:prSet custT="1"/>
      <dgm:spPr/>
      <dgm:t>
        <a:bodyPr vert="horz"/>
        <a:lstStyle/>
        <a:p>
          <a:pPr algn="ctr"/>
          <a:r>
            <a:rPr lang="ru-RU" sz="1800" dirty="0"/>
            <a:t>Повышение эффективности бюджетных  расходов                                                                                                            0,0 тыс. рублей                                                        </a:t>
          </a:r>
        </a:p>
      </dgm:t>
    </dgm:pt>
    <dgm:pt modelId="{FEB2AB50-D86B-410A-B63E-59EFF180E93A}" type="parTrans" cxnId="{489B70B4-650D-4A43-9CBD-C31FF2600B64}">
      <dgm:prSet/>
      <dgm:spPr/>
      <dgm:t>
        <a:bodyPr/>
        <a:lstStyle/>
        <a:p>
          <a:endParaRPr lang="ru-RU"/>
        </a:p>
      </dgm:t>
    </dgm:pt>
    <dgm:pt modelId="{499D86C1-BB26-46B6-878D-E156D93B810F}" type="sibTrans" cxnId="{489B70B4-650D-4A43-9CBD-C31FF2600B64}">
      <dgm:prSet/>
      <dgm:spPr/>
      <dgm:t>
        <a:bodyPr/>
        <a:lstStyle/>
        <a:p>
          <a:endParaRPr lang="ru-RU"/>
        </a:p>
      </dgm:t>
    </dgm:pt>
    <dgm:pt modelId="{B9DBF82B-DA90-43CF-8F2F-B726959DFEC9}" type="pres">
      <dgm:prSet presAssocID="{DAAB2235-9DC5-4F0E-A154-FC5AA28ECFC2}" presName="Name0" presStyleCnt="0">
        <dgm:presLayoutVars>
          <dgm:dir/>
          <dgm:animLvl val="lvl"/>
          <dgm:resizeHandles val="exact"/>
        </dgm:presLayoutVars>
      </dgm:prSet>
      <dgm:spPr/>
    </dgm:pt>
    <dgm:pt modelId="{2D5C11C6-588F-40BB-B4A8-0C323B4E6193}" type="pres">
      <dgm:prSet presAssocID="{A6420DEC-1452-4741-BAC3-84DDC4752391}" presName="linNode" presStyleCnt="0"/>
      <dgm:spPr/>
    </dgm:pt>
    <dgm:pt modelId="{0BE48573-F0B6-42F9-B87B-43A2CE6883CC}" type="pres">
      <dgm:prSet presAssocID="{A6420DEC-1452-4741-BAC3-84DDC4752391}" presName="parentText" presStyleLbl="node1" presStyleIdx="0" presStyleCnt="2" custScaleX="196476" custLinFactNeighborX="13301">
        <dgm:presLayoutVars>
          <dgm:chMax val="1"/>
          <dgm:bulletEnabled val="1"/>
        </dgm:presLayoutVars>
      </dgm:prSet>
      <dgm:spPr/>
    </dgm:pt>
    <dgm:pt modelId="{21B92CA5-D76E-4FAE-B399-63CD3DA0A449}" type="pres">
      <dgm:prSet presAssocID="{A2BA57D7-5C42-4855-8E31-7084410EBF93}" presName="sp" presStyleCnt="0"/>
      <dgm:spPr/>
    </dgm:pt>
    <dgm:pt modelId="{D8EE6640-A5C7-45F6-B2E4-A73460F7A19D}" type="pres">
      <dgm:prSet presAssocID="{92A4AA89-42AD-42C5-B8E1-C23F4B796456}" presName="linNode" presStyleCnt="0"/>
      <dgm:spPr/>
    </dgm:pt>
    <dgm:pt modelId="{CEC11AFB-19F6-41EF-9712-9C304855F528}" type="pres">
      <dgm:prSet presAssocID="{92A4AA89-42AD-42C5-B8E1-C23F4B796456}" presName="parentText" presStyleLbl="node1" presStyleIdx="1" presStyleCnt="2" custScaleX="195936" custLinFactNeighborX="11203" custLinFactNeighborY="-346">
        <dgm:presLayoutVars>
          <dgm:chMax val="1"/>
          <dgm:bulletEnabled val="1"/>
        </dgm:presLayoutVars>
      </dgm:prSet>
      <dgm:spPr/>
    </dgm:pt>
  </dgm:ptLst>
  <dgm:cxnLst>
    <dgm:cxn modelId="{1322BF04-272C-4281-8786-9AD8449B2640}" srcId="{DAAB2235-9DC5-4F0E-A154-FC5AA28ECFC2}" destId="{A6420DEC-1452-4741-BAC3-84DDC4752391}" srcOrd="0" destOrd="0" parTransId="{A2008B3E-7DAB-4334-A8F3-31C9CF599CAE}" sibTransId="{A2BA57D7-5C42-4855-8E31-7084410EBF93}"/>
    <dgm:cxn modelId="{281AEE24-F2EC-48BE-A5CB-91D083C6956B}" type="presOf" srcId="{DAAB2235-9DC5-4F0E-A154-FC5AA28ECFC2}" destId="{B9DBF82B-DA90-43CF-8F2F-B726959DFEC9}" srcOrd="0" destOrd="0" presId="urn:microsoft.com/office/officeart/2005/8/layout/vList5"/>
    <dgm:cxn modelId="{489B70B4-650D-4A43-9CBD-C31FF2600B64}" srcId="{DAAB2235-9DC5-4F0E-A154-FC5AA28ECFC2}" destId="{92A4AA89-42AD-42C5-B8E1-C23F4B796456}" srcOrd="1" destOrd="0" parTransId="{FEB2AB50-D86B-410A-B63E-59EFF180E93A}" sibTransId="{499D86C1-BB26-46B6-878D-E156D93B810F}"/>
    <dgm:cxn modelId="{06A8D0F3-5CE2-417F-8E27-A60FCC741893}" type="presOf" srcId="{92A4AA89-42AD-42C5-B8E1-C23F4B796456}" destId="{CEC11AFB-19F6-41EF-9712-9C304855F528}" srcOrd="0" destOrd="0" presId="urn:microsoft.com/office/officeart/2005/8/layout/vList5"/>
    <dgm:cxn modelId="{AE64E0FA-F735-4204-9CDF-5482962F44D2}" type="presOf" srcId="{A6420DEC-1452-4741-BAC3-84DDC4752391}" destId="{0BE48573-F0B6-42F9-B87B-43A2CE6883CC}" srcOrd="0" destOrd="0" presId="urn:microsoft.com/office/officeart/2005/8/layout/vList5"/>
    <dgm:cxn modelId="{21FCE408-BBB5-4388-9727-42CD072BD688}" type="presParOf" srcId="{B9DBF82B-DA90-43CF-8F2F-B726959DFEC9}" destId="{2D5C11C6-588F-40BB-B4A8-0C323B4E6193}" srcOrd="0" destOrd="0" presId="urn:microsoft.com/office/officeart/2005/8/layout/vList5"/>
    <dgm:cxn modelId="{B2B3030D-27C2-4553-8F67-B9B4FC94F387}" type="presParOf" srcId="{2D5C11C6-588F-40BB-B4A8-0C323B4E6193}" destId="{0BE48573-F0B6-42F9-B87B-43A2CE6883CC}" srcOrd="0" destOrd="0" presId="urn:microsoft.com/office/officeart/2005/8/layout/vList5"/>
    <dgm:cxn modelId="{8639CFAD-310C-4DDF-AB81-8C2DB93E0143}" type="presParOf" srcId="{B9DBF82B-DA90-43CF-8F2F-B726959DFEC9}" destId="{21B92CA5-D76E-4FAE-B399-63CD3DA0A449}" srcOrd="1" destOrd="0" presId="urn:microsoft.com/office/officeart/2005/8/layout/vList5"/>
    <dgm:cxn modelId="{AA68FC25-5025-41A5-BD8D-2BE46E5146B0}" type="presParOf" srcId="{B9DBF82B-DA90-43CF-8F2F-B726959DFEC9}" destId="{D8EE6640-A5C7-45F6-B2E4-A73460F7A19D}" srcOrd="2" destOrd="0" presId="urn:microsoft.com/office/officeart/2005/8/layout/vList5"/>
    <dgm:cxn modelId="{84371408-9717-4CF8-A470-8A28A74C8ECE}" type="presParOf" srcId="{D8EE6640-A5C7-45F6-B2E4-A73460F7A19D}" destId="{CEC11AFB-19F6-41EF-9712-9C304855F52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AAB2235-9DC5-4F0E-A154-FC5AA28ECFC2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20DEC-1452-4741-BAC3-84DDC4752391}">
      <dgm:prSet phldrT="[Текст]" custT="1"/>
      <dgm:spPr/>
      <dgm:t>
        <a:bodyPr vert="horz"/>
        <a:lstStyle/>
        <a:p>
          <a:pPr algn="ctr"/>
          <a:r>
            <a:rPr lang="ru-RU" sz="1800" dirty="0"/>
            <a:t>Формирование современной городской среды                                            1 751,1  тыс.рублей      </a:t>
          </a:r>
        </a:p>
      </dgm:t>
    </dgm:pt>
    <dgm:pt modelId="{A2008B3E-7DAB-4334-A8F3-31C9CF599CAE}" type="parTrans" cxnId="{1322BF04-272C-4281-8786-9AD8449B2640}">
      <dgm:prSet/>
      <dgm:spPr/>
      <dgm:t>
        <a:bodyPr/>
        <a:lstStyle/>
        <a:p>
          <a:endParaRPr lang="ru-RU"/>
        </a:p>
      </dgm:t>
    </dgm:pt>
    <dgm:pt modelId="{A2BA57D7-5C42-4855-8E31-7084410EBF93}" type="sibTrans" cxnId="{1322BF04-272C-4281-8786-9AD8449B2640}">
      <dgm:prSet/>
      <dgm:spPr/>
      <dgm:t>
        <a:bodyPr/>
        <a:lstStyle/>
        <a:p>
          <a:endParaRPr lang="ru-RU"/>
        </a:p>
      </dgm:t>
    </dgm:pt>
    <dgm:pt modelId="{B9DBF82B-DA90-43CF-8F2F-B726959DFEC9}" type="pres">
      <dgm:prSet presAssocID="{DAAB2235-9DC5-4F0E-A154-FC5AA28ECFC2}" presName="Name0" presStyleCnt="0">
        <dgm:presLayoutVars>
          <dgm:dir/>
          <dgm:animLvl val="lvl"/>
          <dgm:resizeHandles val="exact"/>
        </dgm:presLayoutVars>
      </dgm:prSet>
      <dgm:spPr/>
    </dgm:pt>
    <dgm:pt modelId="{2D5C11C6-588F-40BB-B4A8-0C323B4E6193}" type="pres">
      <dgm:prSet presAssocID="{A6420DEC-1452-4741-BAC3-84DDC4752391}" presName="linNode" presStyleCnt="0"/>
      <dgm:spPr/>
    </dgm:pt>
    <dgm:pt modelId="{0BE48573-F0B6-42F9-B87B-43A2CE6883CC}" type="pres">
      <dgm:prSet presAssocID="{A6420DEC-1452-4741-BAC3-84DDC4752391}" presName="parentText" presStyleLbl="node1" presStyleIdx="0" presStyleCnt="1" custScaleX="277778" custLinFactNeighborX="15025" custLinFactNeighborY="-9348">
        <dgm:presLayoutVars>
          <dgm:chMax val="1"/>
          <dgm:bulletEnabled val="1"/>
        </dgm:presLayoutVars>
      </dgm:prSet>
      <dgm:spPr/>
    </dgm:pt>
  </dgm:ptLst>
  <dgm:cxnLst>
    <dgm:cxn modelId="{1322BF04-272C-4281-8786-9AD8449B2640}" srcId="{DAAB2235-9DC5-4F0E-A154-FC5AA28ECFC2}" destId="{A6420DEC-1452-4741-BAC3-84DDC4752391}" srcOrd="0" destOrd="0" parTransId="{A2008B3E-7DAB-4334-A8F3-31C9CF599CAE}" sibTransId="{A2BA57D7-5C42-4855-8E31-7084410EBF93}"/>
    <dgm:cxn modelId="{C009205C-E7A3-439E-A25B-43ECB19B9C9E}" type="presOf" srcId="{A6420DEC-1452-4741-BAC3-84DDC4752391}" destId="{0BE48573-F0B6-42F9-B87B-43A2CE6883CC}" srcOrd="0" destOrd="0" presId="urn:microsoft.com/office/officeart/2005/8/layout/vList5"/>
    <dgm:cxn modelId="{15EF27AB-7941-47FE-AC16-038AF228178C}" type="presOf" srcId="{DAAB2235-9DC5-4F0E-A154-FC5AA28ECFC2}" destId="{B9DBF82B-DA90-43CF-8F2F-B726959DFEC9}" srcOrd="0" destOrd="0" presId="urn:microsoft.com/office/officeart/2005/8/layout/vList5"/>
    <dgm:cxn modelId="{B556E764-970C-428C-8F30-6609C2AE6E3F}" type="presParOf" srcId="{B9DBF82B-DA90-43CF-8F2F-B726959DFEC9}" destId="{2D5C11C6-588F-40BB-B4A8-0C323B4E6193}" srcOrd="0" destOrd="0" presId="urn:microsoft.com/office/officeart/2005/8/layout/vList5"/>
    <dgm:cxn modelId="{82C9E0D3-EF9F-4AF5-8656-AADB560D1255}" type="presParOf" srcId="{2D5C11C6-588F-40BB-B4A8-0C323B4E6193}" destId="{0BE48573-F0B6-42F9-B87B-43A2CE6883C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31818" custLinFactNeighborY="-37137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</dgm:pt>
  </dgm:ptLst>
  <dgm:cxnLst>
    <dgm:cxn modelId="{A98C0805-B73D-4CCD-B5A8-167F298BBA5C}" type="presOf" srcId="{E59504FE-49A0-4CE6-8BDB-7B1DD4CB0639}" destId="{79262193-4340-470B-B994-51A8CFBEEB79}" srcOrd="0" destOrd="0" presId="urn:microsoft.com/office/officeart/2005/8/layout/vList2"/>
    <dgm:cxn modelId="{CFCEA2BF-EBC4-4C5B-8A3E-81B64609845B}" type="presOf" srcId="{E9215021-87E5-4E3E-949F-00584CB455EF}" destId="{87619075-55BE-4C9A-8387-57B677C35C5B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C0F3AED4-7471-43B7-8AF4-677EB8886CF5}" type="presParOf" srcId="{87619075-55BE-4C9A-8387-57B677C35C5B}" destId="{79262193-4340-470B-B994-51A8CFBEEB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-13636" custLinFactNeighborY="-15692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</dgm:pt>
  </dgm:ptLst>
  <dgm:cxnLst>
    <dgm:cxn modelId="{B557224A-0D99-4B55-AE94-93BDBF7220AA}" type="presOf" srcId="{E9215021-87E5-4E3E-949F-00584CB455EF}" destId="{87619075-55BE-4C9A-8387-57B677C35C5B}" srcOrd="0" destOrd="0" presId="urn:microsoft.com/office/officeart/2005/8/layout/vList2"/>
    <dgm:cxn modelId="{4822D6EE-E888-4DDF-B589-C27FEFF078BC}" type="presOf" srcId="{E59504FE-49A0-4CE6-8BDB-7B1DD4CB0639}" destId="{79262193-4340-470B-B994-51A8CFBEEB79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B0E18E57-4433-430D-8C7F-6441420B2771}" type="presParOf" srcId="{87619075-55BE-4C9A-8387-57B677C35C5B}" destId="{79262193-4340-470B-B994-51A8CFBEEB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/>
            <a:t>Денежные средства, </a:t>
          </a:r>
        </a:p>
        <a:p>
          <a:pPr algn="ctr" rtl="0"/>
          <a:r>
            <a:rPr lang="ru-RU" sz="1200" dirty="0"/>
            <a:t>поступающие из вышестоящего бюджета, от организаций, граждан</a:t>
          </a:r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-50000" custLinFactNeighborY="39861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</dgm:pt>
  </dgm:ptLst>
  <dgm:cxnLst>
    <dgm:cxn modelId="{91DA0D3A-B3F2-483D-8A9F-E611DDFE6255}" type="presOf" srcId="{E9215021-87E5-4E3E-949F-00584CB455EF}" destId="{87619075-55BE-4C9A-8387-57B677C35C5B}" srcOrd="0" destOrd="0" presId="urn:microsoft.com/office/officeart/2005/8/layout/vList2"/>
    <dgm:cxn modelId="{047A7389-A9D2-4EDC-9CB2-1D409BF0D35F}" type="presOf" srcId="{E59504FE-49A0-4CE6-8BDB-7B1DD4CB0639}" destId="{79262193-4340-470B-B994-51A8CFBEEB79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9A1D49C7-F3B7-41F3-BEF2-774448A1D1A6}" type="presParOf" srcId="{87619075-55BE-4C9A-8387-57B677C35C5B}" destId="{79262193-4340-470B-B994-51A8CFBEEB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487D8F-98DC-4AB7-9B2F-3E6748B8D5D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85E0A6-1F2A-4A3B-8FD8-7513D8179B40}">
      <dgm:prSet phldrT="[Текст]"/>
      <dgm:spPr/>
      <dgm:t>
        <a:bodyPr/>
        <a:lstStyle/>
        <a:p>
          <a:r>
            <a:rPr lang="ru-RU" dirty="0"/>
            <a:t>Субвенции 48%</a:t>
          </a:r>
        </a:p>
      </dgm:t>
    </dgm:pt>
    <dgm:pt modelId="{4F7D76CB-D6C1-4C44-935D-93DD8E4CBC76}" type="parTrans" cxnId="{DFD50E1A-C05D-4B96-98C9-76BBD2984069}">
      <dgm:prSet/>
      <dgm:spPr/>
      <dgm:t>
        <a:bodyPr/>
        <a:lstStyle/>
        <a:p>
          <a:endParaRPr lang="ru-RU"/>
        </a:p>
      </dgm:t>
    </dgm:pt>
    <dgm:pt modelId="{452DD93A-B7FE-47EC-B1DD-055FD4825050}" type="sibTrans" cxnId="{DFD50E1A-C05D-4B96-98C9-76BBD2984069}">
      <dgm:prSet/>
      <dgm:spPr/>
      <dgm:t>
        <a:bodyPr/>
        <a:lstStyle/>
        <a:p>
          <a:endParaRPr lang="ru-RU"/>
        </a:p>
      </dgm:t>
    </dgm:pt>
    <dgm:pt modelId="{72A0342E-779A-4232-8173-24CC51830316}">
      <dgm:prSet phldrT="[Текст]"/>
      <dgm:spPr/>
      <dgm:t>
        <a:bodyPr/>
        <a:lstStyle/>
        <a:p>
          <a:r>
            <a:rPr lang="ru-RU" dirty="0"/>
            <a:t>Дотации 33%</a:t>
          </a:r>
        </a:p>
      </dgm:t>
    </dgm:pt>
    <dgm:pt modelId="{54CC8016-64BC-4443-98CC-20D8D95B6CE8}" type="parTrans" cxnId="{EC0C1BA6-E471-4C67-B238-E1845B2129AE}">
      <dgm:prSet/>
      <dgm:spPr/>
      <dgm:t>
        <a:bodyPr/>
        <a:lstStyle/>
        <a:p>
          <a:endParaRPr lang="ru-RU"/>
        </a:p>
      </dgm:t>
    </dgm:pt>
    <dgm:pt modelId="{EE072B99-4FFB-410E-8A3B-5A36C71EF492}" type="sibTrans" cxnId="{EC0C1BA6-E471-4C67-B238-E1845B2129AE}">
      <dgm:prSet/>
      <dgm:spPr/>
      <dgm:t>
        <a:bodyPr/>
        <a:lstStyle/>
        <a:p>
          <a:endParaRPr lang="ru-RU"/>
        </a:p>
      </dgm:t>
    </dgm:pt>
    <dgm:pt modelId="{8BBBED4D-B263-4763-BD4E-8D2DE834C3F3}">
      <dgm:prSet phldrT="[Текст]"/>
      <dgm:spPr/>
      <dgm:t>
        <a:bodyPr/>
        <a:lstStyle/>
        <a:p>
          <a:r>
            <a:rPr lang="ru-RU" dirty="0"/>
            <a:t>Субсидии 12% </a:t>
          </a:r>
        </a:p>
      </dgm:t>
    </dgm:pt>
    <dgm:pt modelId="{29E282EA-A092-4427-9F18-DE9CEE1F44B2}" type="parTrans" cxnId="{601312DD-BA93-4037-8CD3-BBC988F6D99E}">
      <dgm:prSet/>
      <dgm:spPr/>
      <dgm:t>
        <a:bodyPr/>
        <a:lstStyle/>
        <a:p>
          <a:endParaRPr lang="ru-RU"/>
        </a:p>
      </dgm:t>
    </dgm:pt>
    <dgm:pt modelId="{31EBF588-DA3F-4097-8C0C-D53EE34010D5}" type="sibTrans" cxnId="{601312DD-BA93-4037-8CD3-BBC988F6D99E}">
      <dgm:prSet/>
      <dgm:spPr/>
      <dgm:t>
        <a:bodyPr/>
        <a:lstStyle/>
        <a:p>
          <a:endParaRPr lang="ru-RU"/>
        </a:p>
      </dgm:t>
    </dgm:pt>
    <dgm:pt modelId="{FC47B2DF-BE39-4125-9FCF-DFD9656A288D}">
      <dgm:prSet phldrT="[Текст]"/>
      <dgm:spPr/>
      <dgm:t>
        <a:bodyPr/>
        <a:lstStyle/>
        <a:p>
          <a:r>
            <a:rPr lang="ru-RU" dirty="0"/>
            <a:t>Иные межбюджетные трансферты 7%</a:t>
          </a:r>
        </a:p>
      </dgm:t>
    </dgm:pt>
    <dgm:pt modelId="{22B0BE0B-C142-438C-A11F-6620D27EBC2A}" type="parTrans" cxnId="{7D2C649E-0128-4596-8080-AF165F277EAC}">
      <dgm:prSet/>
      <dgm:spPr/>
      <dgm:t>
        <a:bodyPr/>
        <a:lstStyle/>
        <a:p>
          <a:endParaRPr lang="ru-RU"/>
        </a:p>
      </dgm:t>
    </dgm:pt>
    <dgm:pt modelId="{0D7C0ADB-D1F1-4327-ADA6-78C0758DD256}" type="sibTrans" cxnId="{7D2C649E-0128-4596-8080-AF165F277EAC}">
      <dgm:prSet/>
      <dgm:spPr/>
      <dgm:t>
        <a:bodyPr/>
        <a:lstStyle/>
        <a:p>
          <a:endParaRPr lang="ru-RU"/>
        </a:p>
      </dgm:t>
    </dgm:pt>
    <dgm:pt modelId="{6F4C8E26-69AE-4566-83F9-3326CC5E9C7C}" type="pres">
      <dgm:prSet presAssocID="{8E487D8F-98DC-4AB7-9B2F-3E6748B8D5D5}" presName="compositeShape" presStyleCnt="0">
        <dgm:presLayoutVars>
          <dgm:dir/>
          <dgm:resizeHandles/>
        </dgm:presLayoutVars>
      </dgm:prSet>
      <dgm:spPr/>
    </dgm:pt>
    <dgm:pt modelId="{DF889630-29C5-4496-BC4D-80C758B9462C}" type="pres">
      <dgm:prSet presAssocID="{8E487D8F-98DC-4AB7-9B2F-3E6748B8D5D5}" presName="pyramid" presStyleLbl="node1" presStyleIdx="0" presStyleCnt="1" custScaleX="1271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18F6C36-A4B9-42E5-870C-6AC599D1580C}" type="pres">
      <dgm:prSet presAssocID="{8E487D8F-98DC-4AB7-9B2F-3E6748B8D5D5}" presName="theList" presStyleCnt="0"/>
      <dgm:spPr/>
    </dgm:pt>
    <dgm:pt modelId="{FCBBA2BA-31AE-47EE-842D-440333F1121A}" type="pres">
      <dgm:prSet presAssocID="{1E85E0A6-1F2A-4A3B-8FD8-7513D8179B40}" presName="aNode" presStyleLbl="fgAcc1" presStyleIdx="0" presStyleCnt="4">
        <dgm:presLayoutVars>
          <dgm:bulletEnabled val="1"/>
        </dgm:presLayoutVars>
      </dgm:prSet>
      <dgm:spPr/>
    </dgm:pt>
    <dgm:pt modelId="{D6418A20-31D7-4327-9AEF-244EE5AE3F0F}" type="pres">
      <dgm:prSet presAssocID="{1E85E0A6-1F2A-4A3B-8FD8-7513D8179B40}" presName="aSpace" presStyleCnt="0"/>
      <dgm:spPr/>
    </dgm:pt>
    <dgm:pt modelId="{FAC18A7C-A816-4ADF-9C52-9B9270D2EB3F}" type="pres">
      <dgm:prSet presAssocID="{72A0342E-779A-4232-8173-24CC51830316}" presName="aNode" presStyleLbl="fgAcc1" presStyleIdx="1" presStyleCnt="4">
        <dgm:presLayoutVars>
          <dgm:bulletEnabled val="1"/>
        </dgm:presLayoutVars>
      </dgm:prSet>
      <dgm:spPr/>
    </dgm:pt>
    <dgm:pt modelId="{8587280E-D886-4431-950E-D76B681EB6D8}" type="pres">
      <dgm:prSet presAssocID="{72A0342E-779A-4232-8173-24CC51830316}" presName="aSpace" presStyleCnt="0"/>
      <dgm:spPr/>
    </dgm:pt>
    <dgm:pt modelId="{ABCB9C82-DAAE-49E5-BC74-ED3DFF4B883C}" type="pres">
      <dgm:prSet presAssocID="{8BBBED4D-B263-4763-BD4E-8D2DE834C3F3}" presName="aNode" presStyleLbl="fgAcc1" presStyleIdx="2" presStyleCnt="4">
        <dgm:presLayoutVars>
          <dgm:bulletEnabled val="1"/>
        </dgm:presLayoutVars>
      </dgm:prSet>
      <dgm:spPr/>
    </dgm:pt>
    <dgm:pt modelId="{876502CB-D392-4A24-89AB-458EE79EFC2F}" type="pres">
      <dgm:prSet presAssocID="{8BBBED4D-B263-4763-BD4E-8D2DE834C3F3}" presName="aSpace" presStyleCnt="0"/>
      <dgm:spPr/>
    </dgm:pt>
    <dgm:pt modelId="{744B790A-CCE6-4D56-B349-7CBD4BFD4BEB}" type="pres">
      <dgm:prSet presAssocID="{FC47B2DF-BE39-4125-9FCF-DFD9656A288D}" presName="aNode" presStyleLbl="fgAcc1" presStyleIdx="3" presStyleCnt="4" custLinFactNeighborX="-72" custLinFactNeighborY="-29461">
        <dgm:presLayoutVars>
          <dgm:bulletEnabled val="1"/>
        </dgm:presLayoutVars>
      </dgm:prSet>
      <dgm:spPr/>
    </dgm:pt>
    <dgm:pt modelId="{732F36FC-5712-450E-AC78-A36B632F6209}" type="pres">
      <dgm:prSet presAssocID="{FC47B2DF-BE39-4125-9FCF-DFD9656A288D}" presName="aSpace" presStyleCnt="0"/>
      <dgm:spPr/>
    </dgm:pt>
  </dgm:ptLst>
  <dgm:cxnLst>
    <dgm:cxn modelId="{DFD50E1A-C05D-4B96-98C9-76BBD2984069}" srcId="{8E487D8F-98DC-4AB7-9B2F-3E6748B8D5D5}" destId="{1E85E0A6-1F2A-4A3B-8FD8-7513D8179B40}" srcOrd="0" destOrd="0" parTransId="{4F7D76CB-D6C1-4C44-935D-93DD8E4CBC76}" sibTransId="{452DD93A-B7FE-47EC-B1DD-055FD4825050}"/>
    <dgm:cxn modelId="{0EA7022D-06A3-4936-B048-4525E02DC1E2}" type="presOf" srcId="{8BBBED4D-B263-4763-BD4E-8D2DE834C3F3}" destId="{ABCB9C82-DAAE-49E5-BC74-ED3DFF4B883C}" srcOrd="0" destOrd="0" presId="urn:microsoft.com/office/officeart/2005/8/layout/pyramid2"/>
    <dgm:cxn modelId="{7D2C649E-0128-4596-8080-AF165F277EAC}" srcId="{8E487D8F-98DC-4AB7-9B2F-3E6748B8D5D5}" destId="{FC47B2DF-BE39-4125-9FCF-DFD9656A288D}" srcOrd="3" destOrd="0" parTransId="{22B0BE0B-C142-438C-A11F-6620D27EBC2A}" sibTransId="{0D7C0ADB-D1F1-4327-ADA6-78C0758DD256}"/>
    <dgm:cxn modelId="{C04C15A0-0181-4AEB-AD09-411BF1FA4AFB}" type="presOf" srcId="{8E487D8F-98DC-4AB7-9B2F-3E6748B8D5D5}" destId="{6F4C8E26-69AE-4566-83F9-3326CC5E9C7C}" srcOrd="0" destOrd="0" presId="urn:microsoft.com/office/officeart/2005/8/layout/pyramid2"/>
    <dgm:cxn modelId="{EC0C1BA6-E471-4C67-B238-E1845B2129AE}" srcId="{8E487D8F-98DC-4AB7-9B2F-3E6748B8D5D5}" destId="{72A0342E-779A-4232-8173-24CC51830316}" srcOrd="1" destOrd="0" parTransId="{54CC8016-64BC-4443-98CC-20D8D95B6CE8}" sibTransId="{EE072B99-4FFB-410E-8A3B-5A36C71EF492}"/>
    <dgm:cxn modelId="{D0AC07D0-9652-4C79-B850-BA3A83F78901}" type="presOf" srcId="{72A0342E-779A-4232-8173-24CC51830316}" destId="{FAC18A7C-A816-4ADF-9C52-9B9270D2EB3F}" srcOrd="0" destOrd="0" presId="urn:microsoft.com/office/officeart/2005/8/layout/pyramid2"/>
    <dgm:cxn modelId="{E00BF4D3-BE4C-45FB-B3F8-5A5601BC6A3A}" type="presOf" srcId="{1E85E0A6-1F2A-4A3B-8FD8-7513D8179B40}" destId="{FCBBA2BA-31AE-47EE-842D-440333F1121A}" srcOrd="0" destOrd="0" presId="urn:microsoft.com/office/officeart/2005/8/layout/pyramid2"/>
    <dgm:cxn modelId="{8B82D9DC-E74B-4A96-AB8E-F0EE69E062A8}" type="presOf" srcId="{FC47B2DF-BE39-4125-9FCF-DFD9656A288D}" destId="{744B790A-CCE6-4D56-B349-7CBD4BFD4BEB}" srcOrd="0" destOrd="0" presId="urn:microsoft.com/office/officeart/2005/8/layout/pyramid2"/>
    <dgm:cxn modelId="{601312DD-BA93-4037-8CD3-BBC988F6D99E}" srcId="{8E487D8F-98DC-4AB7-9B2F-3E6748B8D5D5}" destId="{8BBBED4D-B263-4763-BD4E-8D2DE834C3F3}" srcOrd="2" destOrd="0" parTransId="{29E282EA-A092-4427-9F18-DE9CEE1F44B2}" sibTransId="{31EBF588-DA3F-4097-8C0C-D53EE34010D5}"/>
    <dgm:cxn modelId="{DAA202A3-5846-4A71-84AA-6D2777E81DD6}" type="presParOf" srcId="{6F4C8E26-69AE-4566-83F9-3326CC5E9C7C}" destId="{DF889630-29C5-4496-BC4D-80C758B9462C}" srcOrd="0" destOrd="0" presId="urn:microsoft.com/office/officeart/2005/8/layout/pyramid2"/>
    <dgm:cxn modelId="{12BB9465-78C2-4AC2-A7C3-9CEB7DF1B564}" type="presParOf" srcId="{6F4C8E26-69AE-4566-83F9-3326CC5E9C7C}" destId="{B18F6C36-A4B9-42E5-870C-6AC599D1580C}" srcOrd="1" destOrd="0" presId="urn:microsoft.com/office/officeart/2005/8/layout/pyramid2"/>
    <dgm:cxn modelId="{392A047D-28B3-4E75-B1B8-667F2E6CE1A2}" type="presParOf" srcId="{B18F6C36-A4B9-42E5-870C-6AC599D1580C}" destId="{FCBBA2BA-31AE-47EE-842D-440333F1121A}" srcOrd="0" destOrd="0" presId="urn:microsoft.com/office/officeart/2005/8/layout/pyramid2"/>
    <dgm:cxn modelId="{760D9142-12F2-420E-9031-DFA4DBCE021C}" type="presParOf" srcId="{B18F6C36-A4B9-42E5-870C-6AC599D1580C}" destId="{D6418A20-31D7-4327-9AEF-244EE5AE3F0F}" srcOrd="1" destOrd="0" presId="urn:microsoft.com/office/officeart/2005/8/layout/pyramid2"/>
    <dgm:cxn modelId="{1589DA34-CED7-43BB-8560-9B3D81CC758F}" type="presParOf" srcId="{B18F6C36-A4B9-42E5-870C-6AC599D1580C}" destId="{FAC18A7C-A816-4ADF-9C52-9B9270D2EB3F}" srcOrd="2" destOrd="0" presId="urn:microsoft.com/office/officeart/2005/8/layout/pyramid2"/>
    <dgm:cxn modelId="{7A930D66-A886-4D5D-BBC8-8D8096A0B192}" type="presParOf" srcId="{B18F6C36-A4B9-42E5-870C-6AC599D1580C}" destId="{8587280E-D886-4431-950E-D76B681EB6D8}" srcOrd="3" destOrd="0" presId="urn:microsoft.com/office/officeart/2005/8/layout/pyramid2"/>
    <dgm:cxn modelId="{C3DC4CFC-D46E-42A1-BFD0-D5E1970D1AFB}" type="presParOf" srcId="{B18F6C36-A4B9-42E5-870C-6AC599D1580C}" destId="{ABCB9C82-DAAE-49E5-BC74-ED3DFF4B883C}" srcOrd="4" destOrd="0" presId="urn:microsoft.com/office/officeart/2005/8/layout/pyramid2"/>
    <dgm:cxn modelId="{5CC01B01-A886-41A3-85F6-91C124C7D0AA}" type="presParOf" srcId="{B18F6C36-A4B9-42E5-870C-6AC599D1580C}" destId="{876502CB-D392-4A24-89AB-458EE79EFC2F}" srcOrd="5" destOrd="0" presId="urn:microsoft.com/office/officeart/2005/8/layout/pyramid2"/>
    <dgm:cxn modelId="{B5540976-BF06-4212-89CC-66A6F09A53DF}" type="presParOf" srcId="{B18F6C36-A4B9-42E5-870C-6AC599D1580C}" destId="{744B790A-CCE6-4D56-B349-7CBD4BFD4BEB}" srcOrd="6" destOrd="0" presId="urn:microsoft.com/office/officeart/2005/8/layout/pyramid2"/>
    <dgm:cxn modelId="{305B11DF-4FC5-4621-B3BF-45B4FEB491EF}" type="presParOf" srcId="{B18F6C36-A4B9-42E5-870C-6AC599D1580C}" destId="{732F36FC-5712-450E-AC78-A36B632F6209}" srcOrd="7" destOrd="0" presId="urn:microsoft.com/office/officeart/2005/8/layout/pyramid2"/>
  </dgm:cxnLst>
  <dgm:bg>
    <a:gradFill flip="none" rotWithShape="1">
      <a:gsLst>
        <a:gs pos="0">
          <a:schemeClr val="accent1">
            <a:lumMod val="40000"/>
            <a:lumOff val="60000"/>
            <a:shade val="30000"/>
            <a:satMod val="115000"/>
          </a:schemeClr>
        </a:gs>
        <a:gs pos="50000">
          <a:schemeClr val="accent1">
            <a:lumMod val="40000"/>
            <a:lumOff val="60000"/>
            <a:shade val="67500"/>
            <a:satMod val="115000"/>
          </a:schemeClr>
        </a:gs>
        <a:gs pos="100000">
          <a:schemeClr val="accent1">
            <a:lumMod val="40000"/>
            <a:lumOff val="60000"/>
            <a:shade val="100000"/>
            <a:satMod val="115000"/>
          </a:schemeClr>
        </a:gs>
      </a:gsLst>
      <a:lin ang="1620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19157D-A7DD-4C0F-A7ED-5D5755FC34D5}" type="doc">
      <dgm:prSet loTypeId="urn:microsoft.com/office/officeart/2005/8/layout/pList2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8DA47C-E2E6-4D5D-A0F0-9D52823538D9}">
      <dgm:prSet phldrT="[Текст]" custT="1"/>
      <dgm:spPr/>
      <dgm:t>
        <a:bodyPr/>
        <a:lstStyle/>
        <a:p>
          <a:pPr algn="ctr" rtl="0"/>
          <a:r>
            <a:rPr lang="ru-RU" sz="1200" b="1" dirty="0"/>
            <a:t>Организация досуга, предоставление услуг организаций культуры и  доступа к музейным фондам  </a:t>
          </a:r>
        </a:p>
        <a:p>
          <a:pPr algn="ctr" rtl="0"/>
          <a:r>
            <a:rPr lang="ru-RU" sz="1200" b="1" dirty="0"/>
            <a:t>23 241,8 </a:t>
          </a:r>
        </a:p>
        <a:p>
          <a:pPr algn="ctr" rtl="0"/>
          <a:r>
            <a:rPr lang="ru-RU" sz="1200" b="1" dirty="0"/>
            <a:t>тыс. рублей</a:t>
          </a:r>
          <a:r>
            <a:rPr lang="ru-RU" sz="2000" dirty="0"/>
            <a:t> </a:t>
          </a:r>
        </a:p>
      </dgm:t>
    </dgm:pt>
    <dgm:pt modelId="{2784B08C-39E1-4BF1-9EE0-0484F5977712}" type="parTrans" cxnId="{ED821951-6EFA-435D-B4A5-7018608D41E3}">
      <dgm:prSet/>
      <dgm:spPr/>
      <dgm:t>
        <a:bodyPr/>
        <a:lstStyle/>
        <a:p>
          <a:endParaRPr lang="ru-RU"/>
        </a:p>
      </dgm:t>
    </dgm:pt>
    <dgm:pt modelId="{7E2B6683-9E1F-4196-918E-38B4720A8A4A}" type="sibTrans" cxnId="{ED821951-6EFA-435D-B4A5-7018608D41E3}">
      <dgm:prSet/>
      <dgm:spPr/>
      <dgm:t>
        <a:bodyPr/>
        <a:lstStyle/>
        <a:p>
          <a:endParaRPr lang="ru-RU"/>
        </a:p>
      </dgm:t>
    </dgm:pt>
    <dgm:pt modelId="{5957C34C-AEC9-4AC4-8606-66A378B1C411}">
      <dgm:prSet phldrT="[Текст]" custT="1"/>
      <dgm:spPr/>
      <dgm:t>
        <a:bodyPr/>
        <a:lstStyle/>
        <a:p>
          <a:pPr rtl="0"/>
          <a:r>
            <a:rPr lang="ru-RU" sz="1200" b="1" dirty="0"/>
            <a:t>Организация библиотечного </a:t>
          </a:r>
        </a:p>
        <a:p>
          <a:pPr rtl="0"/>
          <a:r>
            <a:rPr lang="ru-RU" sz="1200" b="1" dirty="0"/>
            <a:t>обслуживания       </a:t>
          </a:r>
        </a:p>
        <a:p>
          <a:pPr rtl="0"/>
          <a:r>
            <a:rPr lang="ru-RU" sz="1200" b="1" dirty="0"/>
            <a:t> 5 462,3</a:t>
          </a:r>
        </a:p>
        <a:p>
          <a:pPr rtl="0"/>
          <a:r>
            <a:rPr lang="ru-RU" sz="1200" b="1" dirty="0"/>
            <a:t> тыс. рублей</a:t>
          </a:r>
        </a:p>
      </dgm:t>
    </dgm:pt>
    <dgm:pt modelId="{3BBDF438-123A-4203-AF7E-335CE14EF281}" type="parTrans" cxnId="{C0C30869-3ADA-4775-8920-15CDBDE8B10E}">
      <dgm:prSet/>
      <dgm:spPr/>
      <dgm:t>
        <a:bodyPr/>
        <a:lstStyle/>
        <a:p>
          <a:endParaRPr lang="ru-RU"/>
        </a:p>
      </dgm:t>
    </dgm:pt>
    <dgm:pt modelId="{4A6444F0-92F6-472B-80A9-E35CBE2CAABD}" type="sibTrans" cxnId="{C0C30869-3ADA-4775-8920-15CDBDE8B10E}">
      <dgm:prSet/>
      <dgm:spPr/>
      <dgm:t>
        <a:bodyPr/>
        <a:lstStyle/>
        <a:p>
          <a:endParaRPr lang="ru-RU"/>
        </a:p>
      </dgm:t>
    </dgm:pt>
    <dgm:pt modelId="{02A112F2-BEC6-447E-A8A3-3D8F2B5D9E4D}">
      <dgm:prSet phldrT="[Текст]" custT="1"/>
      <dgm:spPr/>
      <dgm:t>
        <a:bodyPr/>
        <a:lstStyle/>
        <a:p>
          <a:pPr rtl="0"/>
          <a:r>
            <a:rPr lang="ru-RU" sz="1200" b="1" dirty="0"/>
            <a:t>Создание условий для   </a:t>
          </a:r>
        </a:p>
        <a:p>
          <a:pPr rtl="0"/>
          <a:r>
            <a:rPr lang="ru-RU" sz="1200" b="1" dirty="0"/>
            <a:t>реализации муниципальной</a:t>
          </a:r>
        </a:p>
        <a:p>
          <a:pPr rtl="0"/>
          <a:r>
            <a:rPr lang="ru-RU" sz="1200" b="1" dirty="0"/>
            <a:t> программы </a:t>
          </a:r>
        </a:p>
        <a:p>
          <a:pPr rtl="0"/>
          <a:r>
            <a:rPr lang="ru-RU" sz="1200" b="1" dirty="0"/>
            <a:t>2 251,9 </a:t>
          </a:r>
        </a:p>
        <a:p>
          <a:pPr rtl="0"/>
          <a:r>
            <a:rPr lang="ru-RU" sz="1200" b="1" dirty="0"/>
            <a:t>тыс. рублей</a:t>
          </a:r>
          <a:endParaRPr lang="ru-RU" sz="600" b="1" dirty="0"/>
        </a:p>
      </dgm:t>
    </dgm:pt>
    <dgm:pt modelId="{3AC986B1-4691-4A1B-8FC8-96E183BE2B35}" type="parTrans" cxnId="{E22D54C7-0AB4-41F0-959B-9F739FCE1986}">
      <dgm:prSet/>
      <dgm:spPr/>
      <dgm:t>
        <a:bodyPr/>
        <a:lstStyle/>
        <a:p>
          <a:endParaRPr lang="ru-RU"/>
        </a:p>
      </dgm:t>
    </dgm:pt>
    <dgm:pt modelId="{79CE9199-D350-49A3-899B-E718DF21FD22}" type="sibTrans" cxnId="{E22D54C7-0AB4-41F0-959B-9F739FCE1986}">
      <dgm:prSet/>
      <dgm:spPr/>
      <dgm:t>
        <a:bodyPr/>
        <a:lstStyle/>
        <a:p>
          <a:endParaRPr lang="ru-RU"/>
        </a:p>
      </dgm:t>
    </dgm:pt>
    <dgm:pt modelId="{FA8C03C2-D492-4BD6-91A9-13ED7514A343}">
      <dgm:prSet phldrT="[Текст]" custT="1"/>
      <dgm:spPr/>
      <dgm:t>
        <a:bodyPr/>
        <a:lstStyle/>
        <a:p>
          <a:pPr rtl="0"/>
          <a:r>
            <a:rPr lang="ru-RU" sz="1200" b="1" dirty="0">
              <a:latin typeface="+mn-lt"/>
            </a:rPr>
            <a:t>Развитие туризма       </a:t>
          </a:r>
        </a:p>
        <a:p>
          <a:pPr rtl="0"/>
          <a:r>
            <a:rPr lang="ru-RU" sz="1200" b="1" dirty="0">
              <a:latin typeface="+mn-lt"/>
            </a:rPr>
            <a:t> 186,7</a:t>
          </a:r>
        </a:p>
        <a:p>
          <a:pPr rtl="0"/>
          <a:r>
            <a:rPr lang="ru-RU" sz="1200" b="1" dirty="0">
              <a:latin typeface="+mn-lt"/>
            </a:rPr>
            <a:t> тыс. рублей </a:t>
          </a:r>
        </a:p>
      </dgm:t>
    </dgm:pt>
    <dgm:pt modelId="{D0057ECD-2A32-41EE-8C62-9DD2F4174AF1}" type="parTrans" cxnId="{C901489A-B89B-4A46-8904-C0724CC9D7C2}">
      <dgm:prSet/>
      <dgm:spPr/>
      <dgm:t>
        <a:bodyPr/>
        <a:lstStyle/>
        <a:p>
          <a:endParaRPr lang="ru-RU"/>
        </a:p>
      </dgm:t>
    </dgm:pt>
    <dgm:pt modelId="{CD755493-CA7D-4538-AD65-1DC366513A93}" type="sibTrans" cxnId="{C901489A-B89B-4A46-8904-C0724CC9D7C2}">
      <dgm:prSet/>
      <dgm:spPr/>
      <dgm:t>
        <a:bodyPr/>
        <a:lstStyle/>
        <a:p>
          <a:endParaRPr lang="ru-RU"/>
        </a:p>
      </dgm:t>
    </dgm:pt>
    <dgm:pt modelId="{ABE7AA5A-3D71-4F9F-95EE-DDD94120EACD}">
      <dgm:prSet custT="1"/>
      <dgm:spPr/>
      <dgm:t>
        <a:bodyPr/>
        <a:lstStyle/>
        <a:p>
          <a:r>
            <a:rPr lang="ru-RU" sz="1200" b="1" dirty="0"/>
            <a:t>Развитие местного народного творчества    </a:t>
          </a:r>
        </a:p>
        <a:p>
          <a:r>
            <a:rPr lang="ru-RU" sz="1200" b="1" dirty="0"/>
            <a:t>2 988,2</a:t>
          </a:r>
        </a:p>
        <a:p>
          <a:r>
            <a:rPr lang="ru-RU" sz="1200" b="1" dirty="0"/>
            <a:t>тыс. рублей</a:t>
          </a:r>
        </a:p>
      </dgm:t>
    </dgm:pt>
    <dgm:pt modelId="{6C1EF1A4-3400-4182-9778-3E17C80089EC}" type="parTrans" cxnId="{335E9576-34CD-4E57-AE1B-B27995D9AF7B}">
      <dgm:prSet/>
      <dgm:spPr/>
      <dgm:t>
        <a:bodyPr/>
        <a:lstStyle/>
        <a:p>
          <a:endParaRPr lang="ru-RU"/>
        </a:p>
      </dgm:t>
    </dgm:pt>
    <dgm:pt modelId="{EB8CFEDE-53CB-4CFC-BFD2-3E760BA8750F}" type="sibTrans" cxnId="{335E9576-34CD-4E57-AE1B-B27995D9AF7B}">
      <dgm:prSet/>
      <dgm:spPr/>
      <dgm:t>
        <a:bodyPr/>
        <a:lstStyle/>
        <a:p>
          <a:endParaRPr lang="ru-RU"/>
        </a:p>
      </dgm:t>
    </dgm:pt>
    <dgm:pt modelId="{F17E5137-6E3D-4665-821B-373C6C4ABF77}" type="pres">
      <dgm:prSet presAssocID="{1B19157D-A7DD-4C0F-A7ED-5D5755FC34D5}" presName="Name0" presStyleCnt="0">
        <dgm:presLayoutVars>
          <dgm:dir/>
          <dgm:resizeHandles val="exact"/>
        </dgm:presLayoutVars>
      </dgm:prSet>
      <dgm:spPr/>
    </dgm:pt>
    <dgm:pt modelId="{3511CC35-3EB8-4E4C-AF1A-D6446BA0487E}" type="pres">
      <dgm:prSet presAssocID="{1B19157D-A7DD-4C0F-A7ED-5D5755FC34D5}" presName="bkgdShp" presStyleLbl="alignAccFollowNode1" presStyleIdx="0" presStyleCnt="1" custScaleY="81572"/>
      <dgm:spPr/>
    </dgm:pt>
    <dgm:pt modelId="{43F04E03-C2E8-4838-BE22-83F99D80EA7F}" type="pres">
      <dgm:prSet presAssocID="{1B19157D-A7DD-4C0F-A7ED-5D5755FC34D5}" presName="linComp" presStyleCnt="0"/>
      <dgm:spPr/>
    </dgm:pt>
    <dgm:pt modelId="{657D0670-8477-4725-9871-79EF3E8D9F2E}" type="pres">
      <dgm:prSet presAssocID="{F08DA47C-E2E6-4D5D-A0F0-9D52823538D9}" presName="compNode" presStyleCnt="0"/>
      <dgm:spPr/>
    </dgm:pt>
    <dgm:pt modelId="{02C475CD-03BA-47E1-B62F-05333E83AF7A}" type="pres">
      <dgm:prSet presAssocID="{F08DA47C-E2E6-4D5D-A0F0-9D52823538D9}" presName="node" presStyleLbl="node1" presStyleIdx="0" presStyleCnt="5" custScaleX="114762" custScaleY="78382" custLinFactNeighborX="-7311" custLinFactNeighborY="-12550">
        <dgm:presLayoutVars>
          <dgm:bulletEnabled val="1"/>
        </dgm:presLayoutVars>
      </dgm:prSet>
      <dgm:spPr/>
    </dgm:pt>
    <dgm:pt modelId="{034BF059-517F-4F76-8756-EE96E5559E61}" type="pres">
      <dgm:prSet presAssocID="{F08DA47C-E2E6-4D5D-A0F0-9D52823538D9}" presName="invisiNode" presStyleLbl="node1" presStyleIdx="0" presStyleCnt="5"/>
      <dgm:spPr/>
    </dgm:pt>
    <dgm:pt modelId="{BFE3F803-7537-4EE3-AA8B-2ECFAF62D4E1}" type="pres">
      <dgm:prSet presAssocID="{F08DA47C-E2E6-4D5D-A0F0-9D52823538D9}" presName="imagNode" presStyleLbl="fgImgPlace1" presStyleIdx="0" presStyleCnt="5" custScaleX="91317" custScaleY="84407" custLinFactNeighborX="-8945" custLinFactNeighborY="-3975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C1A02806-6B71-4187-86BB-3BE890700C01}" type="pres">
      <dgm:prSet presAssocID="{7E2B6683-9E1F-4196-918E-38B4720A8A4A}" presName="sibTrans" presStyleLbl="sibTrans2D1" presStyleIdx="0" presStyleCnt="0"/>
      <dgm:spPr/>
    </dgm:pt>
    <dgm:pt modelId="{F666E9F7-CB50-4ECB-912B-451DD134FB84}" type="pres">
      <dgm:prSet presAssocID="{5957C34C-AEC9-4AC4-8606-66A378B1C411}" presName="compNode" presStyleCnt="0"/>
      <dgm:spPr/>
    </dgm:pt>
    <dgm:pt modelId="{11015A28-8188-4E47-AC75-4AD56287FD2B}" type="pres">
      <dgm:prSet presAssocID="{5957C34C-AEC9-4AC4-8606-66A378B1C411}" presName="node" presStyleLbl="node1" presStyleIdx="1" presStyleCnt="5" custScaleX="91926" custScaleY="76393" custLinFactNeighborX="-1479" custLinFactNeighborY="-12533">
        <dgm:presLayoutVars>
          <dgm:bulletEnabled val="1"/>
        </dgm:presLayoutVars>
      </dgm:prSet>
      <dgm:spPr/>
    </dgm:pt>
    <dgm:pt modelId="{5886ED23-E78A-425A-916B-E8FBC8A20C08}" type="pres">
      <dgm:prSet presAssocID="{5957C34C-AEC9-4AC4-8606-66A378B1C411}" presName="invisiNode" presStyleLbl="node1" presStyleIdx="1" presStyleCnt="5"/>
      <dgm:spPr/>
    </dgm:pt>
    <dgm:pt modelId="{9CD74EDC-6C6D-4AB5-BFBE-43E626F0B7EC}" type="pres">
      <dgm:prSet presAssocID="{5957C34C-AEC9-4AC4-8606-66A378B1C411}" presName="imagNode" presStyleLbl="fgImgPlace1" presStyleIdx="1" presStyleCnt="5" custScaleX="97060" custScaleY="83962" custLinFactNeighborX="-3292" custLinFactNeighborY="-5027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47AE471-54AA-483A-890F-CD3D20FE3750}" type="pres">
      <dgm:prSet presAssocID="{4A6444F0-92F6-472B-80A9-E35CBE2CAABD}" presName="sibTrans" presStyleLbl="sibTrans2D1" presStyleIdx="0" presStyleCnt="0"/>
      <dgm:spPr/>
    </dgm:pt>
    <dgm:pt modelId="{82CE5D9C-F31E-49FC-B605-ACBBBD4E6721}" type="pres">
      <dgm:prSet presAssocID="{02A112F2-BEC6-447E-A8A3-3D8F2B5D9E4D}" presName="compNode" presStyleCnt="0"/>
      <dgm:spPr/>
    </dgm:pt>
    <dgm:pt modelId="{ADDF07E1-951D-4B14-B2AD-BB9A2113CD45}" type="pres">
      <dgm:prSet presAssocID="{02A112F2-BEC6-447E-A8A3-3D8F2B5D9E4D}" presName="node" presStyleLbl="node1" presStyleIdx="2" presStyleCnt="5" custScaleX="95948" custScaleY="73739" custLinFactNeighborX="7024" custLinFactNeighborY="-14350">
        <dgm:presLayoutVars>
          <dgm:bulletEnabled val="1"/>
        </dgm:presLayoutVars>
      </dgm:prSet>
      <dgm:spPr/>
    </dgm:pt>
    <dgm:pt modelId="{7D7A6D97-974C-4F78-BECE-4E3C70650823}" type="pres">
      <dgm:prSet presAssocID="{02A112F2-BEC6-447E-A8A3-3D8F2B5D9E4D}" presName="invisiNode" presStyleLbl="node1" presStyleIdx="2" presStyleCnt="5"/>
      <dgm:spPr/>
    </dgm:pt>
    <dgm:pt modelId="{D21D7E4F-726E-4263-BA14-CED1A01BC02A}" type="pres">
      <dgm:prSet presAssocID="{02A112F2-BEC6-447E-A8A3-3D8F2B5D9E4D}" presName="imagNode" presStyleLbl="fgImgPlace1" presStyleIdx="2" presStyleCnt="5" custScaleX="87395" custScaleY="81552" custLinFactNeighborX="6204" custLinFactNeighborY="-2682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ED95231-91CB-48B8-A962-A614C3765B3B}" type="pres">
      <dgm:prSet presAssocID="{79CE9199-D350-49A3-899B-E718DF21FD22}" presName="sibTrans" presStyleLbl="sibTrans2D1" presStyleIdx="0" presStyleCnt="0"/>
      <dgm:spPr/>
    </dgm:pt>
    <dgm:pt modelId="{7DAC5582-6270-4826-9042-E4A7839970D1}" type="pres">
      <dgm:prSet presAssocID="{FA8C03C2-D492-4BD6-91A9-13ED7514A343}" presName="compNode" presStyleCnt="0"/>
      <dgm:spPr/>
    </dgm:pt>
    <dgm:pt modelId="{6B53602E-BC95-40C6-8275-695AC4D5E876}" type="pres">
      <dgm:prSet presAssocID="{FA8C03C2-D492-4BD6-91A9-13ED7514A343}" presName="node" presStyleLbl="node1" presStyleIdx="3" presStyleCnt="5" custScaleX="87330" custScaleY="76107" custLinFactNeighborX="16425" custLinFactNeighborY="-12748">
        <dgm:presLayoutVars>
          <dgm:bulletEnabled val="1"/>
        </dgm:presLayoutVars>
      </dgm:prSet>
      <dgm:spPr/>
    </dgm:pt>
    <dgm:pt modelId="{F6F91AA9-8342-40D6-9CE6-8E97D0CE0D23}" type="pres">
      <dgm:prSet presAssocID="{FA8C03C2-D492-4BD6-91A9-13ED7514A343}" presName="invisiNode" presStyleLbl="node1" presStyleIdx="3" presStyleCnt="5"/>
      <dgm:spPr/>
    </dgm:pt>
    <dgm:pt modelId="{32CB3D99-D6A4-4C8E-B0FF-41218014FB5E}" type="pres">
      <dgm:prSet presAssocID="{FA8C03C2-D492-4BD6-91A9-13ED7514A343}" presName="imagNode" presStyleLbl="fgImgPlace1" presStyleIdx="3" presStyleCnt="5" custScaleX="88799" custScaleY="79150" custLinFactNeighborX="11961" custLinFactNeighborY="-2993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BCD3F4E3-F481-469E-BCF4-36A546E44F4D}" type="pres">
      <dgm:prSet presAssocID="{CD755493-CA7D-4538-AD65-1DC366513A93}" presName="sibTrans" presStyleLbl="sibTrans2D1" presStyleIdx="0" presStyleCnt="0"/>
      <dgm:spPr/>
    </dgm:pt>
    <dgm:pt modelId="{EC7590A9-4375-450C-B0B7-CD5B2E097E4A}" type="pres">
      <dgm:prSet presAssocID="{ABE7AA5A-3D71-4F9F-95EE-DDD94120EACD}" presName="compNode" presStyleCnt="0"/>
      <dgm:spPr/>
    </dgm:pt>
    <dgm:pt modelId="{8761E5A3-8797-46B6-B56A-8C48FD3C938F}" type="pres">
      <dgm:prSet presAssocID="{ABE7AA5A-3D71-4F9F-95EE-DDD94120EACD}" presName="node" presStyleLbl="node1" presStyleIdx="4" presStyleCnt="5" custScaleX="78159" custScaleY="73244" custLinFactNeighborX="10667" custLinFactNeighborY="-14895">
        <dgm:presLayoutVars>
          <dgm:bulletEnabled val="1"/>
        </dgm:presLayoutVars>
      </dgm:prSet>
      <dgm:spPr/>
    </dgm:pt>
    <dgm:pt modelId="{18A30403-9B42-49FF-A4F2-E43AFBE432D0}" type="pres">
      <dgm:prSet presAssocID="{ABE7AA5A-3D71-4F9F-95EE-DDD94120EACD}" presName="invisiNode" presStyleLbl="node1" presStyleIdx="4" presStyleCnt="5"/>
      <dgm:spPr/>
    </dgm:pt>
    <dgm:pt modelId="{74176F46-EA9F-4C76-8995-F8FD18524DD1}" type="pres">
      <dgm:prSet presAssocID="{ABE7AA5A-3D71-4F9F-95EE-DDD94120EACD}" presName="imagNode" presStyleLbl="fgImgPlace1" presStyleIdx="4" presStyleCnt="5" custScaleX="81326" custScaleY="82357" custLinFactNeighborX="7361" custLinFactNeighborY="-2582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FBF46F0C-ABAA-4A37-9078-FF80A78BFA15}" type="presOf" srcId="{1B19157D-A7DD-4C0F-A7ED-5D5755FC34D5}" destId="{F17E5137-6E3D-4665-821B-373C6C4ABF77}" srcOrd="0" destOrd="0" presId="urn:microsoft.com/office/officeart/2005/8/layout/pList2#1"/>
    <dgm:cxn modelId="{B907D211-733C-439F-8372-2109284E4D81}" type="presOf" srcId="{5957C34C-AEC9-4AC4-8606-66A378B1C411}" destId="{11015A28-8188-4E47-AC75-4AD56287FD2B}" srcOrd="0" destOrd="0" presId="urn:microsoft.com/office/officeart/2005/8/layout/pList2#1"/>
    <dgm:cxn modelId="{506EC417-8EE2-4647-8F75-A75E19422AEB}" type="presOf" srcId="{CD755493-CA7D-4538-AD65-1DC366513A93}" destId="{BCD3F4E3-F481-469E-BCF4-36A546E44F4D}" srcOrd="0" destOrd="0" presId="urn:microsoft.com/office/officeart/2005/8/layout/pList2#1"/>
    <dgm:cxn modelId="{DC6DFD19-56F0-4F5E-9CC0-9E3F574B4AC3}" type="presOf" srcId="{4A6444F0-92F6-472B-80A9-E35CBE2CAABD}" destId="{647AE471-54AA-483A-890F-CD3D20FE3750}" srcOrd="0" destOrd="0" presId="urn:microsoft.com/office/officeart/2005/8/layout/pList2#1"/>
    <dgm:cxn modelId="{2FBE0620-E8C8-4F4D-B766-11733B00DE29}" type="presOf" srcId="{FA8C03C2-D492-4BD6-91A9-13ED7514A343}" destId="{6B53602E-BC95-40C6-8275-695AC4D5E876}" srcOrd="0" destOrd="0" presId="urn:microsoft.com/office/officeart/2005/8/layout/pList2#1"/>
    <dgm:cxn modelId="{D8A48D34-A43C-4498-B4F1-7283B986EC87}" type="presOf" srcId="{F08DA47C-E2E6-4D5D-A0F0-9D52823538D9}" destId="{02C475CD-03BA-47E1-B62F-05333E83AF7A}" srcOrd="0" destOrd="0" presId="urn:microsoft.com/office/officeart/2005/8/layout/pList2#1"/>
    <dgm:cxn modelId="{C0C30869-3ADA-4775-8920-15CDBDE8B10E}" srcId="{1B19157D-A7DD-4C0F-A7ED-5D5755FC34D5}" destId="{5957C34C-AEC9-4AC4-8606-66A378B1C411}" srcOrd="1" destOrd="0" parTransId="{3BBDF438-123A-4203-AF7E-335CE14EF281}" sibTransId="{4A6444F0-92F6-472B-80A9-E35CBE2CAABD}"/>
    <dgm:cxn modelId="{ED821951-6EFA-435D-B4A5-7018608D41E3}" srcId="{1B19157D-A7DD-4C0F-A7ED-5D5755FC34D5}" destId="{F08DA47C-E2E6-4D5D-A0F0-9D52823538D9}" srcOrd="0" destOrd="0" parTransId="{2784B08C-39E1-4BF1-9EE0-0484F5977712}" sibTransId="{7E2B6683-9E1F-4196-918E-38B4720A8A4A}"/>
    <dgm:cxn modelId="{130A8E73-E63A-4E7B-AD7D-783BC4C78845}" type="presOf" srcId="{02A112F2-BEC6-447E-A8A3-3D8F2B5D9E4D}" destId="{ADDF07E1-951D-4B14-B2AD-BB9A2113CD45}" srcOrd="0" destOrd="0" presId="urn:microsoft.com/office/officeart/2005/8/layout/pList2#1"/>
    <dgm:cxn modelId="{335E9576-34CD-4E57-AE1B-B27995D9AF7B}" srcId="{1B19157D-A7DD-4C0F-A7ED-5D5755FC34D5}" destId="{ABE7AA5A-3D71-4F9F-95EE-DDD94120EACD}" srcOrd="4" destOrd="0" parTransId="{6C1EF1A4-3400-4182-9778-3E17C80089EC}" sibTransId="{EB8CFEDE-53CB-4CFC-BFD2-3E760BA8750F}"/>
    <dgm:cxn modelId="{82651157-7679-443E-A376-A2557C73E58A}" type="presOf" srcId="{ABE7AA5A-3D71-4F9F-95EE-DDD94120EACD}" destId="{8761E5A3-8797-46B6-B56A-8C48FD3C938F}" srcOrd="0" destOrd="0" presId="urn:microsoft.com/office/officeart/2005/8/layout/pList2#1"/>
    <dgm:cxn modelId="{C901489A-B89B-4A46-8904-C0724CC9D7C2}" srcId="{1B19157D-A7DD-4C0F-A7ED-5D5755FC34D5}" destId="{FA8C03C2-D492-4BD6-91A9-13ED7514A343}" srcOrd="3" destOrd="0" parTransId="{D0057ECD-2A32-41EE-8C62-9DD2F4174AF1}" sibTransId="{CD755493-CA7D-4538-AD65-1DC366513A93}"/>
    <dgm:cxn modelId="{BB26BBAF-5B11-4585-B459-449EA6340697}" type="presOf" srcId="{7E2B6683-9E1F-4196-918E-38B4720A8A4A}" destId="{C1A02806-6B71-4187-86BB-3BE890700C01}" srcOrd="0" destOrd="0" presId="urn:microsoft.com/office/officeart/2005/8/layout/pList2#1"/>
    <dgm:cxn modelId="{E22D54C7-0AB4-41F0-959B-9F739FCE1986}" srcId="{1B19157D-A7DD-4C0F-A7ED-5D5755FC34D5}" destId="{02A112F2-BEC6-447E-A8A3-3D8F2B5D9E4D}" srcOrd="2" destOrd="0" parTransId="{3AC986B1-4691-4A1B-8FC8-96E183BE2B35}" sibTransId="{79CE9199-D350-49A3-899B-E718DF21FD22}"/>
    <dgm:cxn modelId="{0EE03BCD-4EB5-4F99-965C-CFB0BB1BF13F}" type="presOf" srcId="{79CE9199-D350-49A3-899B-E718DF21FD22}" destId="{2ED95231-91CB-48B8-A962-A614C3765B3B}" srcOrd="0" destOrd="0" presId="urn:microsoft.com/office/officeart/2005/8/layout/pList2#1"/>
    <dgm:cxn modelId="{5E2E148C-85E3-49BF-9B95-7D06A2CFBA98}" type="presParOf" srcId="{F17E5137-6E3D-4665-821B-373C6C4ABF77}" destId="{3511CC35-3EB8-4E4C-AF1A-D6446BA0487E}" srcOrd="0" destOrd="0" presId="urn:microsoft.com/office/officeart/2005/8/layout/pList2#1"/>
    <dgm:cxn modelId="{D3D79ECC-C067-4F9A-9172-D3A963392C2C}" type="presParOf" srcId="{F17E5137-6E3D-4665-821B-373C6C4ABF77}" destId="{43F04E03-C2E8-4838-BE22-83F99D80EA7F}" srcOrd="1" destOrd="0" presId="urn:microsoft.com/office/officeart/2005/8/layout/pList2#1"/>
    <dgm:cxn modelId="{99D3396C-0472-4D1D-A69D-3BA821B97D6B}" type="presParOf" srcId="{43F04E03-C2E8-4838-BE22-83F99D80EA7F}" destId="{657D0670-8477-4725-9871-79EF3E8D9F2E}" srcOrd="0" destOrd="0" presId="urn:microsoft.com/office/officeart/2005/8/layout/pList2#1"/>
    <dgm:cxn modelId="{0932F2B4-886D-422A-AAAA-94C6AE1CC2A0}" type="presParOf" srcId="{657D0670-8477-4725-9871-79EF3E8D9F2E}" destId="{02C475CD-03BA-47E1-B62F-05333E83AF7A}" srcOrd="0" destOrd="0" presId="urn:microsoft.com/office/officeart/2005/8/layout/pList2#1"/>
    <dgm:cxn modelId="{210DE600-6B98-4C9E-A235-168E4CCC01E9}" type="presParOf" srcId="{657D0670-8477-4725-9871-79EF3E8D9F2E}" destId="{034BF059-517F-4F76-8756-EE96E5559E61}" srcOrd="1" destOrd="0" presId="urn:microsoft.com/office/officeart/2005/8/layout/pList2#1"/>
    <dgm:cxn modelId="{93DA1649-E04A-4CE8-912A-DFD8208E6411}" type="presParOf" srcId="{657D0670-8477-4725-9871-79EF3E8D9F2E}" destId="{BFE3F803-7537-4EE3-AA8B-2ECFAF62D4E1}" srcOrd="2" destOrd="0" presId="urn:microsoft.com/office/officeart/2005/8/layout/pList2#1"/>
    <dgm:cxn modelId="{FDD70DF2-1737-4656-8322-717417C43B0E}" type="presParOf" srcId="{43F04E03-C2E8-4838-BE22-83F99D80EA7F}" destId="{C1A02806-6B71-4187-86BB-3BE890700C01}" srcOrd="1" destOrd="0" presId="urn:microsoft.com/office/officeart/2005/8/layout/pList2#1"/>
    <dgm:cxn modelId="{D83E22F5-A998-4AEA-8A41-3CADF1BF1D47}" type="presParOf" srcId="{43F04E03-C2E8-4838-BE22-83F99D80EA7F}" destId="{F666E9F7-CB50-4ECB-912B-451DD134FB84}" srcOrd="2" destOrd="0" presId="urn:microsoft.com/office/officeart/2005/8/layout/pList2#1"/>
    <dgm:cxn modelId="{16256920-7576-48AF-BC18-B76B99A108A0}" type="presParOf" srcId="{F666E9F7-CB50-4ECB-912B-451DD134FB84}" destId="{11015A28-8188-4E47-AC75-4AD56287FD2B}" srcOrd="0" destOrd="0" presId="urn:microsoft.com/office/officeart/2005/8/layout/pList2#1"/>
    <dgm:cxn modelId="{79FC3FA8-CB79-4C0A-BFED-BAE288162757}" type="presParOf" srcId="{F666E9F7-CB50-4ECB-912B-451DD134FB84}" destId="{5886ED23-E78A-425A-916B-E8FBC8A20C08}" srcOrd="1" destOrd="0" presId="urn:microsoft.com/office/officeart/2005/8/layout/pList2#1"/>
    <dgm:cxn modelId="{7FDBC430-6B07-4B97-8BA8-BA5223F0A557}" type="presParOf" srcId="{F666E9F7-CB50-4ECB-912B-451DD134FB84}" destId="{9CD74EDC-6C6D-4AB5-BFBE-43E626F0B7EC}" srcOrd="2" destOrd="0" presId="urn:microsoft.com/office/officeart/2005/8/layout/pList2#1"/>
    <dgm:cxn modelId="{08B3ED9A-8CB4-41FB-AA00-3C2970223DFE}" type="presParOf" srcId="{43F04E03-C2E8-4838-BE22-83F99D80EA7F}" destId="{647AE471-54AA-483A-890F-CD3D20FE3750}" srcOrd="3" destOrd="0" presId="urn:microsoft.com/office/officeart/2005/8/layout/pList2#1"/>
    <dgm:cxn modelId="{5E70E101-5F79-487B-82C0-3402F86BF95E}" type="presParOf" srcId="{43F04E03-C2E8-4838-BE22-83F99D80EA7F}" destId="{82CE5D9C-F31E-49FC-B605-ACBBBD4E6721}" srcOrd="4" destOrd="0" presId="urn:microsoft.com/office/officeart/2005/8/layout/pList2#1"/>
    <dgm:cxn modelId="{E1C802C1-4B5B-4A31-BDA9-F8E3745073D0}" type="presParOf" srcId="{82CE5D9C-F31E-49FC-B605-ACBBBD4E6721}" destId="{ADDF07E1-951D-4B14-B2AD-BB9A2113CD45}" srcOrd="0" destOrd="0" presId="urn:microsoft.com/office/officeart/2005/8/layout/pList2#1"/>
    <dgm:cxn modelId="{4449C9D9-6C94-4FC3-ACC4-2986C2587579}" type="presParOf" srcId="{82CE5D9C-F31E-49FC-B605-ACBBBD4E6721}" destId="{7D7A6D97-974C-4F78-BECE-4E3C70650823}" srcOrd="1" destOrd="0" presId="urn:microsoft.com/office/officeart/2005/8/layout/pList2#1"/>
    <dgm:cxn modelId="{7FC042AA-7580-45A5-8D1C-111E9B91B863}" type="presParOf" srcId="{82CE5D9C-F31E-49FC-B605-ACBBBD4E6721}" destId="{D21D7E4F-726E-4263-BA14-CED1A01BC02A}" srcOrd="2" destOrd="0" presId="urn:microsoft.com/office/officeart/2005/8/layout/pList2#1"/>
    <dgm:cxn modelId="{1BC2FA21-7149-4FC9-8A92-DD98AAEF9BBC}" type="presParOf" srcId="{43F04E03-C2E8-4838-BE22-83F99D80EA7F}" destId="{2ED95231-91CB-48B8-A962-A614C3765B3B}" srcOrd="5" destOrd="0" presId="urn:microsoft.com/office/officeart/2005/8/layout/pList2#1"/>
    <dgm:cxn modelId="{B6ADA250-A698-4BF8-990F-21339478DDB5}" type="presParOf" srcId="{43F04E03-C2E8-4838-BE22-83F99D80EA7F}" destId="{7DAC5582-6270-4826-9042-E4A7839970D1}" srcOrd="6" destOrd="0" presId="urn:microsoft.com/office/officeart/2005/8/layout/pList2#1"/>
    <dgm:cxn modelId="{CFDA2CD4-0D70-45EB-B5BB-4C1D24FD2269}" type="presParOf" srcId="{7DAC5582-6270-4826-9042-E4A7839970D1}" destId="{6B53602E-BC95-40C6-8275-695AC4D5E876}" srcOrd="0" destOrd="0" presId="urn:microsoft.com/office/officeart/2005/8/layout/pList2#1"/>
    <dgm:cxn modelId="{11285EF7-5542-4109-A8DC-834EFCAB65A9}" type="presParOf" srcId="{7DAC5582-6270-4826-9042-E4A7839970D1}" destId="{F6F91AA9-8342-40D6-9CE6-8E97D0CE0D23}" srcOrd="1" destOrd="0" presId="urn:microsoft.com/office/officeart/2005/8/layout/pList2#1"/>
    <dgm:cxn modelId="{B7826872-83A9-4C87-BF0B-E2FFA9D3A73B}" type="presParOf" srcId="{7DAC5582-6270-4826-9042-E4A7839970D1}" destId="{32CB3D99-D6A4-4C8E-B0FF-41218014FB5E}" srcOrd="2" destOrd="0" presId="urn:microsoft.com/office/officeart/2005/8/layout/pList2#1"/>
    <dgm:cxn modelId="{97DC5E5F-515D-4A6C-A0BE-4263295BC082}" type="presParOf" srcId="{43F04E03-C2E8-4838-BE22-83F99D80EA7F}" destId="{BCD3F4E3-F481-469E-BCF4-36A546E44F4D}" srcOrd="7" destOrd="0" presId="urn:microsoft.com/office/officeart/2005/8/layout/pList2#1"/>
    <dgm:cxn modelId="{F0C133A5-D380-45A8-BEF5-DA2CA75FF5EC}" type="presParOf" srcId="{43F04E03-C2E8-4838-BE22-83F99D80EA7F}" destId="{EC7590A9-4375-450C-B0B7-CD5B2E097E4A}" srcOrd="8" destOrd="0" presId="urn:microsoft.com/office/officeart/2005/8/layout/pList2#1"/>
    <dgm:cxn modelId="{5E1E5BCD-B8E7-4B08-88EB-43682F9C1A16}" type="presParOf" srcId="{EC7590A9-4375-450C-B0B7-CD5B2E097E4A}" destId="{8761E5A3-8797-46B6-B56A-8C48FD3C938F}" srcOrd="0" destOrd="0" presId="urn:microsoft.com/office/officeart/2005/8/layout/pList2#1"/>
    <dgm:cxn modelId="{2BDE36B5-E1CD-43CE-B99F-9CA34C59E86A}" type="presParOf" srcId="{EC7590A9-4375-450C-B0B7-CD5B2E097E4A}" destId="{18A30403-9B42-49FF-A4F2-E43AFBE432D0}" srcOrd="1" destOrd="0" presId="urn:microsoft.com/office/officeart/2005/8/layout/pList2#1"/>
    <dgm:cxn modelId="{5847F735-A2C8-4A9C-B82A-A5EF5D0D530C}" type="presParOf" srcId="{EC7590A9-4375-450C-B0B7-CD5B2E097E4A}" destId="{74176F46-EA9F-4C76-8995-F8FD18524DD1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DBA897-F89B-42E0-BE04-FA76142A9AD5}" type="doc">
      <dgm:prSet loTypeId="urn:microsoft.com/office/officeart/2005/8/layout/vList4#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C194F3B2-9981-4CAF-BB1F-2772EFD75BE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200" dirty="0"/>
            <a:t>	Социальная </a:t>
          </a:r>
        </a:p>
        <a:p>
          <a:pPr algn="ctr"/>
          <a:r>
            <a:rPr lang="ru-RU" sz="2200" dirty="0"/>
            <a:t>	поддержка семьи</a:t>
          </a:r>
        </a:p>
        <a:p>
          <a:pPr algn="ctr"/>
          <a:r>
            <a:rPr lang="ru-RU" sz="2200" dirty="0"/>
            <a:t> 	и детей – 917,3 тыс.рублей</a:t>
          </a:r>
        </a:p>
      </dgm:t>
    </dgm:pt>
    <dgm:pt modelId="{36D691B6-51C5-49C1-9D30-0BA960600BB7}" type="parTrans" cxnId="{8FB069CE-CAA3-436D-AD03-E43CC90D5346}">
      <dgm:prSet/>
      <dgm:spPr/>
      <dgm:t>
        <a:bodyPr/>
        <a:lstStyle/>
        <a:p>
          <a:endParaRPr lang="ru-RU"/>
        </a:p>
      </dgm:t>
    </dgm:pt>
    <dgm:pt modelId="{25FB64FF-AE82-421C-B6E8-FA499FDE8040}" type="sibTrans" cxnId="{8FB069CE-CAA3-436D-AD03-E43CC90D5346}">
      <dgm:prSet/>
      <dgm:spPr/>
      <dgm:t>
        <a:bodyPr/>
        <a:lstStyle/>
        <a:p>
          <a:endParaRPr lang="ru-RU"/>
        </a:p>
      </dgm:t>
    </dgm:pt>
    <dgm:pt modelId="{806BDEE7-4921-48C5-B8DA-586EBA40BBBB}" type="pres">
      <dgm:prSet presAssocID="{64DBA897-F89B-42E0-BE04-FA76142A9AD5}" presName="linear" presStyleCnt="0">
        <dgm:presLayoutVars>
          <dgm:dir/>
          <dgm:resizeHandles val="exact"/>
        </dgm:presLayoutVars>
      </dgm:prSet>
      <dgm:spPr/>
    </dgm:pt>
    <dgm:pt modelId="{8AD9E806-EFD6-45FF-A5A0-06CD64BC2B80}" type="pres">
      <dgm:prSet presAssocID="{C194F3B2-9981-4CAF-BB1F-2772EFD75BE1}" presName="comp" presStyleCnt="0"/>
      <dgm:spPr/>
    </dgm:pt>
    <dgm:pt modelId="{290581CA-55E1-4DBA-B19F-E9260E7892EA}" type="pres">
      <dgm:prSet presAssocID="{C194F3B2-9981-4CAF-BB1F-2772EFD75BE1}" presName="box" presStyleLbl="node1" presStyleIdx="0" presStyleCnt="1" custLinFactNeighborX="-2721" custLinFactNeighborY="-3707"/>
      <dgm:spPr/>
    </dgm:pt>
    <dgm:pt modelId="{BE736186-4A9E-4C58-9618-1299EDE779C0}" type="pres">
      <dgm:prSet presAssocID="{C194F3B2-9981-4CAF-BB1F-2772EFD75BE1}" presName="img" presStyleLbl="fgImgPlace1" presStyleIdx="0" presStyleCnt="1" custScaleX="185292" custScaleY="98364" custLinFactNeighborX="30147" custLinFactNeighborY="-1943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4DF65E1B-B306-4430-9BDB-831653EB63F3}" type="pres">
      <dgm:prSet presAssocID="{C194F3B2-9981-4CAF-BB1F-2772EFD75BE1}" presName="text" presStyleLbl="node1" presStyleIdx="0" presStyleCnt="1">
        <dgm:presLayoutVars>
          <dgm:bulletEnabled val="1"/>
        </dgm:presLayoutVars>
      </dgm:prSet>
      <dgm:spPr/>
    </dgm:pt>
  </dgm:ptLst>
  <dgm:cxnLst>
    <dgm:cxn modelId="{0E53402E-A204-48F1-A4D0-C2FCCA2DA623}" type="presOf" srcId="{C194F3B2-9981-4CAF-BB1F-2772EFD75BE1}" destId="{290581CA-55E1-4DBA-B19F-E9260E7892EA}" srcOrd="0" destOrd="0" presId="urn:microsoft.com/office/officeart/2005/8/layout/vList4#1"/>
    <dgm:cxn modelId="{2DAE039F-BAA9-49E9-9B40-33D7860F85C0}" type="presOf" srcId="{64DBA897-F89B-42E0-BE04-FA76142A9AD5}" destId="{806BDEE7-4921-48C5-B8DA-586EBA40BBBB}" srcOrd="0" destOrd="0" presId="urn:microsoft.com/office/officeart/2005/8/layout/vList4#1"/>
    <dgm:cxn modelId="{EDB37CA5-EE61-490B-8EA2-CED39ED46D71}" type="presOf" srcId="{C194F3B2-9981-4CAF-BB1F-2772EFD75BE1}" destId="{4DF65E1B-B306-4430-9BDB-831653EB63F3}" srcOrd="1" destOrd="0" presId="urn:microsoft.com/office/officeart/2005/8/layout/vList4#1"/>
    <dgm:cxn modelId="{8FB069CE-CAA3-436D-AD03-E43CC90D5346}" srcId="{64DBA897-F89B-42E0-BE04-FA76142A9AD5}" destId="{C194F3B2-9981-4CAF-BB1F-2772EFD75BE1}" srcOrd="0" destOrd="0" parTransId="{36D691B6-51C5-49C1-9D30-0BA960600BB7}" sibTransId="{25FB64FF-AE82-421C-B6E8-FA499FDE8040}"/>
    <dgm:cxn modelId="{FF563CEF-B0D5-4128-ABE2-8B7F42D067F1}" type="presParOf" srcId="{806BDEE7-4921-48C5-B8DA-586EBA40BBBB}" destId="{8AD9E806-EFD6-45FF-A5A0-06CD64BC2B80}" srcOrd="0" destOrd="0" presId="urn:microsoft.com/office/officeart/2005/8/layout/vList4#1"/>
    <dgm:cxn modelId="{D869A7B5-D680-48FC-ACD0-7ECDFB084A53}" type="presParOf" srcId="{8AD9E806-EFD6-45FF-A5A0-06CD64BC2B80}" destId="{290581CA-55E1-4DBA-B19F-E9260E7892EA}" srcOrd="0" destOrd="0" presId="urn:microsoft.com/office/officeart/2005/8/layout/vList4#1"/>
    <dgm:cxn modelId="{14B7D04E-6048-4869-806C-60323D6428B7}" type="presParOf" srcId="{8AD9E806-EFD6-45FF-A5A0-06CD64BC2B80}" destId="{BE736186-4A9E-4C58-9618-1299EDE779C0}" srcOrd="1" destOrd="0" presId="urn:microsoft.com/office/officeart/2005/8/layout/vList4#1"/>
    <dgm:cxn modelId="{98973D1B-5455-40EA-8DDF-63B9B1E51D1F}" type="presParOf" srcId="{8AD9E806-EFD6-45FF-A5A0-06CD64BC2B80}" destId="{4DF65E1B-B306-4430-9BDB-831653EB63F3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3B1B0A-8441-428A-9A84-76234A95405F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5852E8-015D-4660-9F0E-E2ADAF6AE48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dirty="0"/>
            <a:t>	</a:t>
          </a:r>
          <a:r>
            <a:rPr lang="ru-RU" sz="2200" dirty="0"/>
            <a:t>Социальная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	поддержка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	старшего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	   поколения –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                  1 124,5 </a:t>
          </a:r>
          <a:r>
            <a:rPr lang="ru-RU" sz="2200" dirty="0" err="1"/>
            <a:t>тыс.рублей</a:t>
          </a:r>
          <a:endParaRPr lang="ru-RU" sz="2200" dirty="0"/>
        </a:p>
      </dgm:t>
    </dgm:pt>
    <dgm:pt modelId="{3C4D4B7A-84F5-4EDE-B71F-C509142BAC3F}" type="parTrans" cxnId="{23334F03-AE75-4CCC-9F2F-AAD7817E083B}">
      <dgm:prSet/>
      <dgm:spPr/>
      <dgm:t>
        <a:bodyPr/>
        <a:lstStyle/>
        <a:p>
          <a:endParaRPr lang="ru-RU"/>
        </a:p>
      </dgm:t>
    </dgm:pt>
    <dgm:pt modelId="{C636BFBA-9830-42C5-BDFA-F5B9B57B2C8E}" type="sibTrans" cxnId="{23334F03-AE75-4CCC-9F2F-AAD7817E083B}">
      <dgm:prSet/>
      <dgm:spPr/>
      <dgm:t>
        <a:bodyPr/>
        <a:lstStyle/>
        <a:p>
          <a:endParaRPr lang="ru-RU"/>
        </a:p>
      </dgm:t>
    </dgm:pt>
    <dgm:pt modelId="{1F881114-A643-4093-90E6-F0E0D848672B}" type="pres">
      <dgm:prSet presAssocID="{EF3B1B0A-8441-428A-9A84-76234A95405F}" presName="linear" presStyleCnt="0">
        <dgm:presLayoutVars>
          <dgm:dir/>
          <dgm:resizeHandles val="exact"/>
        </dgm:presLayoutVars>
      </dgm:prSet>
      <dgm:spPr/>
    </dgm:pt>
    <dgm:pt modelId="{7EB8DE30-D7B4-4B15-9438-1FC9AA19ED72}" type="pres">
      <dgm:prSet presAssocID="{EA5852E8-015D-4660-9F0E-E2ADAF6AE480}" presName="comp" presStyleCnt="0"/>
      <dgm:spPr/>
    </dgm:pt>
    <dgm:pt modelId="{CBA03A1B-7CAF-4AD5-B4BF-8DC0F1A6E9EA}" type="pres">
      <dgm:prSet presAssocID="{EA5852E8-015D-4660-9F0E-E2ADAF6AE480}" presName="box" presStyleLbl="node1" presStyleIdx="0" presStyleCnt="1" custLinFactNeighborX="-4485" custLinFactNeighborY="-3850"/>
      <dgm:spPr/>
    </dgm:pt>
    <dgm:pt modelId="{5CE12C04-6CE5-4FDF-97B2-6CB1948C95FF}" type="pres">
      <dgm:prSet presAssocID="{EA5852E8-015D-4660-9F0E-E2ADAF6AE480}" presName="img" presStyleLbl="fgImgPlace1" presStyleIdx="0" presStyleCnt="1" custScaleX="219565" custLinFactNeighborX="33922" custLinFactNeighborY="193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DDB09795-84B9-4807-9011-62E972782204}" type="pres">
      <dgm:prSet presAssocID="{EA5852E8-015D-4660-9F0E-E2ADAF6AE480}" presName="text" presStyleLbl="node1" presStyleIdx="0" presStyleCnt="1">
        <dgm:presLayoutVars>
          <dgm:bulletEnabled val="1"/>
        </dgm:presLayoutVars>
      </dgm:prSet>
      <dgm:spPr/>
    </dgm:pt>
  </dgm:ptLst>
  <dgm:cxnLst>
    <dgm:cxn modelId="{23334F03-AE75-4CCC-9F2F-AAD7817E083B}" srcId="{EF3B1B0A-8441-428A-9A84-76234A95405F}" destId="{EA5852E8-015D-4660-9F0E-E2ADAF6AE480}" srcOrd="0" destOrd="0" parTransId="{3C4D4B7A-84F5-4EDE-B71F-C509142BAC3F}" sibTransId="{C636BFBA-9830-42C5-BDFA-F5B9B57B2C8E}"/>
    <dgm:cxn modelId="{BE631F82-F3EC-4C30-A24F-417CD46BD861}" type="presOf" srcId="{EF3B1B0A-8441-428A-9A84-76234A95405F}" destId="{1F881114-A643-4093-90E6-F0E0D848672B}" srcOrd="0" destOrd="0" presId="urn:microsoft.com/office/officeart/2005/8/layout/vList4#2"/>
    <dgm:cxn modelId="{8C028091-28CB-4153-B618-C04E1C0938AD}" type="presOf" srcId="{EA5852E8-015D-4660-9F0E-E2ADAF6AE480}" destId="{CBA03A1B-7CAF-4AD5-B4BF-8DC0F1A6E9EA}" srcOrd="0" destOrd="0" presId="urn:microsoft.com/office/officeart/2005/8/layout/vList4#2"/>
    <dgm:cxn modelId="{1742E39E-379D-49F7-B080-9B7BF375DBCF}" type="presOf" srcId="{EA5852E8-015D-4660-9F0E-E2ADAF6AE480}" destId="{DDB09795-84B9-4807-9011-62E972782204}" srcOrd="1" destOrd="0" presId="urn:microsoft.com/office/officeart/2005/8/layout/vList4#2"/>
    <dgm:cxn modelId="{A9F5B7A5-D882-47B2-A352-A8307CF91860}" type="presParOf" srcId="{1F881114-A643-4093-90E6-F0E0D848672B}" destId="{7EB8DE30-D7B4-4B15-9438-1FC9AA19ED72}" srcOrd="0" destOrd="0" presId="urn:microsoft.com/office/officeart/2005/8/layout/vList4#2"/>
    <dgm:cxn modelId="{46832824-4551-4B42-808E-1C3DC0498E32}" type="presParOf" srcId="{7EB8DE30-D7B4-4B15-9438-1FC9AA19ED72}" destId="{CBA03A1B-7CAF-4AD5-B4BF-8DC0F1A6E9EA}" srcOrd="0" destOrd="0" presId="urn:microsoft.com/office/officeart/2005/8/layout/vList4#2"/>
    <dgm:cxn modelId="{01C67562-9986-4CA7-9CC0-F81FBBBF94EF}" type="presParOf" srcId="{7EB8DE30-D7B4-4B15-9438-1FC9AA19ED72}" destId="{5CE12C04-6CE5-4FDF-97B2-6CB1948C95FF}" srcOrd="1" destOrd="0" presId="urn:microsoft.com/office/officeart/2005/8/layout/vList4#2"/>
    <dgm:cxn modelId="{9BE9679C-4419-4F65-9B58-BDDA185BB9F7}" type="presParOf" srcId="{7EB8DE30-D7B4-4B15-9438-1FC9AA19ED72}" destId="{DDB09795-84B9-4807-9011-62E972782204}" srcOrd="2" destOrd="0" presId="urn:microsoft.com/office/officeart/2005/8/layout/vList4#2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17CABDE-F4D9-4FD1-BBB4-3468C35B26A6}" type="doc">
      <dgm:prSet loTypeId="urn:microsoft.com/office/officeart/2005/8/layout/pList2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FF7AD8-0C98-4D06-A6FE-69B90AEDF18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b="1" dirty="0">
              <a:solidFill>
                <a:srgbClr val="002060"/>
              </a:solidFill>
            </a:rPr>
            <a:t>Развитие сельского хозяйства и расширение рынка сельскохозяйственной продукции</a:t>
          </a:r>
          <a:r>
            <a:rPr lang="ru-RU" sz="1200" dirty="0"/>
            <a:t>
</a:t>
          </a:r>
          <a:r>
            <a:rPr lang="ru-RU" sz="1200" baseline="0" dirty="0"/>
            <a:t> </a:t>
          </a:r>
          <a:r>
            <a:rPr lang="ru-RU" sz="1200" b="1" baseline="0" dirty="0"/>
            <a:t>107,6 тыс.рублей</a:t>
          </a:r>
          <a:endParaRPr lang="ru-RU" sz="800" b="1" dirty="0"/>
        </a:p>
      </dgm:t>
    </dgm:pt>
    <dgm:pt modelId="{BC68520F-041B-43DB-ACB6-D6D15B066847}" type="parTrans" cxnId="{3C8FDAE6-F9EB-4C4A-AB87-06D250258F66}">
      <dgm:prSet/>
      <dgm:spPr/>
      <dgm:t>
        <a:bodyPr/>
        <a:lstStyle/>
        <a:p>
          <a:endParaRPr lang="ru-RU"/>
        </a:p>
      </dgm:t>
    </dgm:pt>
    <dgm:pt modelId="{BD0761FE-0441-47FA-B6A4-0F94AD214C86}" type="sibTrans" cxnId="{3C8FDAE6-F9EB-4C4A-AB87-06D250258F66}">
      <dgm:prSet/>
      <dgm:spPr/>
      <dgm:t>
        <a:bodyPr/>
        <a:lstStyle/>
        <a:p>
          <a:endParaRPr lang="ru-RU"/>
        </a:p>
      </dgm:t>
    </dgm:pt>
    <dgm:pt modelId="{3DC872D9-F38C-4F2D-9526-E5A6FB6CDD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b="1" dirty="0">
              <a:solidFill>
                <a:srgbClr val="002060"/>
              </a:solidFill>
            </a:rPr>
            <a:t>Создание благоприятных условий для развития малого и среднего предпринимательства</a:t>
          </a:r>
          <a:r>
            <a:rPr lang="ru-RU" sz="1200" dirty="0"/>
            <a:t>
</a:t>
          </a:r>
          <a:r>
            <a:rPr lang="ru-RU" sz="1200" baseline="0" dirty="0"/>
            <a:t> 9</a:t>
          </a:r>
          <a:r>
            <a:rPr lang="ru-RU" sz="1200" b="1" baseline="0" dirty="0"/>
            <a:t>,8 тыс.рублей </a:t>
          </a:r>
          <a:endParaRPr lang="ru-RU" sz="1200" b="1" dirty="0"/>
        </a:p>
      </dgm:t>
    </dgm:pt>
    <dgm:pt modelId="{1A9B8EE2-49D7-453A-9AE2-E6C5BF500DEC}" type="parTrans" cxnId="{F5334C3E-0355-429D-9752-50D6D811FEC7}">
      <dgm:prSet/>
      <dgm:spPr/>
      <dgm:t>
        <a:bodyPr/>
        <a:lstStyle/>
        <a:p>
          <a:endParaRPr lang="ru-RU"/>
        </a:p>
      </dgm:t>
    </dgm:pt>
    <dgm:pt modelId="{C3BA9AA1-8D81-4AE0-A64C-ED1BDAFD9E1E}" type="sibTrans" cxnId="{F5334C3E-0355-429D-9752-50D6D811FEC7}">
      <dgm:prSet/>
      <dgm:spPr/>
      <dgm:t>
        <a:bodyPr/>
        <a:lstStyle/>
        <a:p>
          <a:endParaRPr lang="ru-RU"/>
        </a:p>
      </dgm:t>
    </dgm:pt>
    <dgm:pt modelId="{92C6202C-05CA-4BD4-A3FF-D81F3E21A4A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>
              <a:solidFill>
                <a:srgbClr val="002060"/>
              </a:solidFill>
            </a:rPr>
            <a:t>Создание благоприятных условий для привлечения инвестиций</a:t>
          </a:r>
          <a:r>
            <a:rPr lang="ru-RU" sz="1200" dirty="0"/>
            <a:t>
</a:t>
          </a:r>
          <a:r>
            <a:rPr lang="ru-RU" sz="1200" b="1" baseline="0" dirty="0"/>
            <a:t> 113,9 тыс.рублей</a:t>
          </a:r>
          <a:endParaRPr lang="ru-RU" sz="1200" b="1" dirty="0"/>
        </a:p>
      </dgm:t>
    </dgm:pt>
    <dgm:pt modelId="{811120DB-61C5-4ACE-9859-53F58D23ED36}" type="parTrans" cxnId="{C0B64CC4-D514-48DB-A45F-23938FE1D3D6}">
      <dgm:prSet/>
      <dgm:spPr/>
      <dgm:t>
        <a:bodyPr/>
        <a:lstStyle/>
        <a:p>
          <a:endParaRPr lang="ru-RU"/>
        </a:p>
      </dgm:t>
    </dgm:pt>
    <dgm:pt modelId="{56088713-45EC-4057-BEEA-59EBEBA0E8D1}" type="sibTrans" cxnId="{C0B64CC4-D514-48DB-A45F-23938FE1D3D6}">
      <dgm:prSet/>
      <dgm:spPr/>
      <dgm:t>
        <a:bodyPr/>
        <a:lstStyle/>
        <a:p>
          <a:endParaRPr lang="ru-RU"/>
        </a:p>
      </dgm:t>
    </dgm:pt>
    <dgm:pt modelId="{6F740A4B-4E40-4BAF-827B-EB609B5407C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>
              <a:solidFill>
                <a:srgbClr val="002060"/>
              </a:solidFill>
            </a:rPr>
            <a:t>Улучшение условий и охраны труда</a:t>
          </a:r>
          <a:r>
            <a:rPr lang="ru-RU" sz="1200" dirty="0"/>
            <a:t>
</a:t>
          </a:r>
          <a:r>
            <a:rPr lang="ru-RU" sz="1200" b="1" baseline="0" dirty="0"/>
            <a:t> 6,0 тыс.рублей</a:t>
          </a:r>
          <a:r>
            <a:rPr lang="ru-RU" sz="1900" b="1" baseline="0" dirty="0"/>
            <a:t>     </a:t>
          </a:r>
          <a:endParaRPr lang="ru-RU" sz="1900" b="1" dirty="0"/>
        </a:p>
      </dgm:t>
    </dgm:pt>
    <dgm:pt modelId="{F39D6247-36C1-4E8D-93B8-35657B1C5833}" type="parTrans" cxnId="{4AB86372-975A-4E10-B6CD-BE3EF98C43F2}">
      <dgm:prSet/>
      <dgm:spPr/>
      <dgm:t>
        <a:bodyPr/>
        <a:lstStyle/>
        <a:p>
          <a:endParaRPr lang="ru-RU"/>
        </a:p>
      </dgm:t>
    </dgm:pt>
    <dgm:pt modelId="{508FFFF9-FEBF-4F22-8D0C-6EB33FF4868C}" type="sibTrans" cxnId="{4AB86372-975A-4E10-B6CD-BE3EF98C43F2}">
      <dgm:prSet/>
      <dgm:spPr/>
      <dgm:t>
        <a:bodyPr/>
        <a:lstStyle/>
        <a:p>
          <a:endParaRPr lang="ru-RU"/>
        </a:p>
      </dgm:t>
    </dgm:pt>
    <dgm:pt modelId="{40710088-C1D9-487D-9451-ECC5D05510E4}" type="pres">
      <dgm:prSet presAssocID="{B17CABDE-F4D9-4FD1-BBB4-3468C35B26A6}" presName="Name0" presStyleCnt="0">
        <dgm:presLayoutVars>
          <dgm:dir/>
          <dgm:resizeHandles val="exact"/>
        </dgm:presLayoutVars>
      </dgm:prSet>
      <dgm:spPr/>
    </dgm:pt>
    <dgm:pt modelId="{DC4DCFBA-19B2-4F00-8FB3-C81E9ACAED51}" type="pres">
      <dgm:prSet presAssocID="{B17CABDE-F4D9-4FD1-BBB4-3468C35B26A6}" presName="bkgdShp" presStyleLbl="alignAccFollowNode1" presStyleIdx="0" presStyleCnt="1" custScaleX="100000"/>
      <dgm:spPr/>
    </dgm:pt>
    <dgm:pt modelId="{DDB5D0E9-229A-4744-9416-4C2BEC5DFFB1}" type="pres">
      <dgm:prSet presAssocID="{B17CABDE-F4D9-4FD1-BBB4-3468C35B26A6}" presName="linComp" presStyleCnt="0"/>
      <dgm:spPr/>
    </dgm:pt>
    <dgm:pt modelId="{C3FB7189-B4AB-41B1-95AE-9141FAF05338}" type="pres">
      <dgm:prSet presAssocID="{EEFF7AD8-0C98-4D06-A6FE-69B90AEDF183}" presName="compNode" presStyleCnt="0"/>
      <dgm:spPr/>
    </dgm:pt>
    <dgm:pt modelId="{506731C5-1797-4E87-BD04-7417B1F36AFA}" type="pres">
      <dgm:prSet presAssocID="{EEFF7AD8-0C98-4D06-A6FE-69B90AEDF183}" presName="node" presStyleLbl="node1" presStyleIdx="0" presStyleCnt="4" custScaleX="82369" custScaleY="88811" custLinFactNeighborX="-5506">
        <dgm:presLayoutVars>
          <dgm:bulletEnabled val="1"/>
        </dgm:presLayoutVars>
      </dgm:prSet>
      <dgm:spPr/>
    </dgm:pt>
    <dgm:pt modelId="{01EBE649-710F-44B0-A5EE-D09CB46E36AA}" type="pres">
      <dgm:prSet presAssocID="{EEFF7AD8-0C98-4D06-A6FE-69B90AEDF183}" presName="invisiNode" presStyleLbl="node1" presStyleIdx="0" presStyleCnt="4"/>
      <dgm:spPr/>
    </dgm:pt>
    <dgm:pt modelId="{214B66EF-0C8F-4B70-9479-92404FFBD751}" type="pres">
      <dgm:prSet presAssocID="{EEFF7AD8-0C98-4D06-A6FE-69B90AEDF183}" presName="imagNode" presStyleLbl="fgImgPlace1" presStyleIdx="0" presStyleCnt="4" custScaleX="78625" custScaleY="116162" custLinFactX="115301" custLinFactNeighborX="200000" custLinFactNeighborY="-4565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3E2AD502-EE1A-421C-B269-976F0C16FDE1}" type="pres">
      <dgm:prSet presAssocID="{BD0761FE-0441-47FA-B6A4-0F94AD214C86}" presName="sibTrans" presStyleLbl="sibTrans2D1" presStyleIdx="0" presStyleCnt="0"/>
      <dgm:spPr/>
    </dgm:pt>
    <dgm:pt modelId="{CD6A7087-EE5F-4AB7-835D-A543EB4308AA}" type="pres">
      <dgm:prSet presAssocID="{3DC872D9-F38C-4F2D-9526-E5A6FB6CDD99}" presName="compNode" presStyleCnt="0"/>
      <dgm:spPr/>
    </dgm:pt>
    <dgm:pt modelId="{DDDF226B-D050-4934-9DE6-8B88FDD59211}" type="pres">
      <dgm:prSet presAssocID="{3DC872D9-F38C-4F2D-9526-E5A6FB6CDD99}" presName="node" presStyleLbl="node1" presStyleIdx="1" presStyleCnt="4" custAng="0" custScaleX="95380" custScaleY="93007" custLinFactNeighborX="-1297" custLinFactNeighborY="874">
        <dgm:presLayoutVars>
          <dgm:bulletEnabled val="1"/>
        </dgm:presLayoutVars>
      </dgm:prSet>
      <dgm:spPr/>
    </dgm:pt>
    <dgm:pt modelId="{67D2BAA3-2BBB-4486-AA95-41E144EF3593}" type="pres">
      <dgm:prSet presAssocID="{3DC872D9-F38C-4F2D-9526-E5A6FB6CDD99}" presName="invisiNode" presStyleLbl="node1" presStyleIdx="1" presStyleCnt="4"/>
      <dgm:spPr/>
    </dgm:pt>
    <dgm:pt modelId="{314D7995-19D2-4850-BC41-07480920937E}" type="pres">
      <dgm:prSet presAssocID="{3DC872D9-F38C-4F2D-9526-E5A6FB6CDD99}" presName="imagNode" presStyleLbl="fgImgPlace1" presStyleIdx="1" presStyleCnt="4" custScaleX="93706" custScaleY="121795" custLinFactNeighborX="1762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07017BAF-3268-499F-BE8D-137664246723}" type="pres">
      <dgm:prSet presAssocID="{C3BA9AA1-8D81-4AE0-A64C-ED1BDAFD9E1E}" presName="sibTrans" presStyleLbl="sibTrans2D1" presStyleIdx="0" presStyleCnt="0"/>
      <dgm:spPr/>
    </dgm:pt>
    <dgm:pt modelId="{4B4779CF-655B-4DC8-84D7-51E22516A294}" type="pres">
      <dgm:prSet presAssocID="{92C6202C-05CA-4BD4-A3FF-D81F3E21A4A3}" presName="compNode" presStyleCnt="0"/>
      <dgm:spPr/>
    </dgm:pt>
    <dgm:pt modelId="{3CB32B6B-C454-41EA-AED8-7493E68110B2}" type="pres">
      <dgm:prSet presAssocID="{92C6202C-05CA-4BD4-A3FF-D81F3E21A4A3}" presName="node" presStyleLbl="node1" presStyleIdx="2" presStyleCnt="4" custScaleX="96829" custScaleY="93007" custLinFactNeighborX="5150" custLinFactNeighborY="1923">
        <dgm:presLayoutVars>
          <dgm:bulletEnabled val="1"/>
        </dgm:presLayoutVars>
      </dgm:prSet>
      <dgm:spPr/>
    </dgm:pt>
    <dgm:pt modelId="{B540DB5A-B918-4DCA-8D98-1A2DAFFAEBDE}" type="pres">
      <dgm:prSet presAssocID="{92C6202C-05CA-4BD4-A3FF-D81F3E21A4A3}" presName="invisiNode" presStyleLbl="node1" presStyleIdx="2" presStyleCnt="4"/>
      <dgm:spPr/>
    </dgm:pt>
    <dgm:pt modelId="{68F8CDFF-BD0E-41DD-9906-BD33079A7464}" type="pres">
      <dgm:prSet presAssocID="{92C6202C-05CA-4BD4-A3FF-D81F3E21A4A3}" presName="imagNode" presStyleLbl="fgImgPlace1" presStyleIdx="2" presStyleCnt="4" custScaleX="79520" custScaleY="111655" custLinFactX="-100000" custLinFactNeighborX="-106450" custLinFactNeighborY="-6818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0CAFA209-1501-4F4B-98CA-AB44F1E60675}" type="pres">
      <dgm:prSet presAssocID="{56088713-45EC-4057-BEEA-59EBEBA0E8D1}" presName="sibTrans" presStyleLbl="sibTrans2D1" presStyleIdx="0" presStyleCnt="0"/>
      <dgm:spPr/>
    </dgm:pt>
    <dgm:pt modelId="{14748548-ACAE-4E4B-91CA-0704C0DEAB95}" type="pres">
      <dgm:prSet presAssocID="{6F740A4B-4E40-4BAF-827B-EB609B5407CE}" presName="compNode" presStyleCnt="0"/>
      <dgm:spPr/>
    </dgm:pt>
    <dgm:pt modelId="{6A25DCBA-23C8-4721-A0F0-6C4F732C9DE9}" type="pres">
      <dgm:prSet presAssocID="{6F740A4B-4E40-4BAF-827B-EB609B5407CE}" presName="node" presStyleLbl="node1" presStyleIdx="3" presStyleCnt="4" custScaleX="93360" custScaleY="88636" custLinFactNeighborX="1262" custLinFactNeighborY="-306">
        <dgm:presLayoutVars>
          <dgm:bulletEnabled val="1"/>
        </dgm:presLayoutVars>
      </dgm:prSet>
      <dgm:spPr/>
    </dgm:pt>
    <dgm:pt modelId="{9168F19F-5BE6-4FB4-8823-EB301050B622}" type="pres">
      <dgm:prSet presAssocID="{6F740A4B-4E40-4BAF-827B-EB609B5407CE}" presName="invisiNode" presStyleLbl="node1" presStyleIdx="3" presStyleCnt="4"/>
      <dgm:spPr/>
    </dgm:pt>
    <dgm:pt modelId="{5912F3ED-E65A-436A-82B5-0677D9010D6F}" type="pres">
      <dgm:prSet presAssocID="{6F740A4B-4E40-4BAF-827B-EB609B5407CE}" presName="imagNode" presStyleLbl="fgImgPlace1" presStyleIdx="3" presStyleCnt="4" custScaleX="84800" custScaleY="111511" custLinFactX="-4946" custLinFactNeighborX="-100000" custLinFactNeighborY="30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F5334C3E-0355-429D-9752-50D6D811FEC7}" srcId="{B17CABDE-F4D9-4FD1-BBB4-3468C35B26A6}" destId="{3DC872D9-F38C-4F2D-9526-E5A6FB6CDD99}" srcOrd="1" destOrd="0" parTransId="{1A9B8EE2-49D7-453A-9AE2-E6C5BF500DEC}" sibTransId="{C3BA9AA1-8D81-4AE0-A64C-ED1BDAFD9E1E}"/>
    <dgm:cxn modelId="{29FC7B64-CAA4-4125-875E-1B8F3898A607}" type="presOf" srcId="{B17CABDE-F4D9-4FD1-BBB4-3468C35B26A6}" destId="{40710088-C1D9-487D-9451-ECC5D05510E4}" srcOrd="0" destOrd="0" presId="urn:microsoft.com/office/officeart/2005/8/layout/pList2#2"/>
    <dgm:cxn modelId="{4D875D46-15F9-4108-9CDE-08417D714BF7}" type="presOf" srcId="{56088713-45EC-4057-BEEA-59EBEBA0E8D1}" destId="{0CAFA209-1501-4F4B-98CA-AB44F1E60675}" srcOrd="0" destOrd="0" presId="urn:microsoft.com/office/officeart/2005/8/layout/pList2#2"/>
    <dgm:cxn modelId="{4AB86372-975A-4E10-B6CD-BE3EF98C43F2}" srcId="{B17CABDE-F4D9-4FD1-BBB4-3468C35B26A6}" destId="{6F740A4B-4E40-4BAF-827B-EB609B5407CE}" srcOrd="3" destOrd="0" parTransId="{F39D6247-36C1-4E8D-93B8-35657B1C5833}" sibTransId="{508FFFF9-FEBF-4F22-8D0C-6EB33FF4868C}"/>
    <dgm:cxn modelId="{D7580AA4-FC15-4F29-880D-6DB8000E3604}" type="presOf" srcId="{92C6202C-05CA-4BD4-A3FF-D81F3E21A4A3}" destId="{3CB32B6B-C454-41EA-AED8-7493E68110B2}" srcOrd="0" destOrd="0" presId="urn:microsoft.com/office/officeart/2005/8/layout/pList2#2"/>
    <dgm:cxn modelId="{C0B64CC4-D514-48DB-A45F-23938FE1D3D6}" srcId="{B17CABDE-F4D9-4FD1-BBB4-3468C35B26A6}" destId="{92C6202C-05CA-4BD4-A3FF-D81F3E21A4A3}" srcOrd="2" destOrd="0" parTransId="{811120DB-61C5-4ACE-9859-53F58D23ED36}" sibTransId="{56088713-45EC-4057-BEEA-59EBEBA0E8D1}"/>
    <dgm:cxn modelId="{8EAC00CE-F044-472C-B06D-31D9CFAA6EDE}" type="presOf" srcId="{EEFF7AD8-0C98-4D06-A6FE-69B90AEDF183}" destId="{506731C5-1797-4E87-BD04-7417B1F36AFA}" srcOrd="0" destOrd="0" presId="urn:microsoft.com/office/officeart/2005/8/layout/pList2#2"/>
    <dgm:cxn modelId="{E95ED9DF-CBCD-4BDF-A725-FA37E75BE1C1}" type="presOf" srcId="{BD0761FE-0441-47FA-B6A4-0F94AD214C86}" destId="{3E2AD502-EE1A-421C-B269-976F0C16FDE1}" srcOrd="0" destOrd="0" presId="urn:microsoft.com/office/officeart/2005/8/layout/pList2#2"/>
    <dgm:cxn modelId="{3C8FDAE6-F9EB-4C4A-AB87-06D250258F66}" srcId="{B17CABDE-F4D9-4FD1-BBB4-3468C35B26A6}" destId="{EEFF7AD8-0C98-4D06-A6FE-69B90AEDF183}" srcOrd="0" destOrd="0" parTransId="{BC68520F-041B-43DB-ACB6-D6D15B066847}" sibTransId="{BD0761FE-0441-47FA-B6A4-0F94AD214C86}"/>
    <dgm:cxn modelId="{C3A36BF1-448A-4719-833E-1C5A3AB7309D}" type="presOf" srcId="{3DC872D9-F38C-4F2D-9526-E5A6FB6CDD99}" destId="{DDDF226B-D050-4934-9DE6-8B88FDD59211}" srcOrd="0" destOrd="0" presId="urn:microsoft.com/office/officeart/2005/8/layout/pList2#2"/>
    <dgm:cxn modelId="{AAA215F4-5EBC-4C1B-88EF-6E300BCF9C1B}" type="presOf" srcId="{6F740A4B-4E40-4BAF-827B-EB609B5407CE}" destId="{6A25DCBA-23C8-4721-A0F0-6C4F732C9DE9}" srcOrd="0" destOrd="0" presId="urn:microsoft.com/office/officeart/2005/8/layout/pList2#2"/>
    <dgm:cxn modelId="{ECA8E9F9-4078-4F76-A8F1-AC52A7337486}" type="presOf" srcId="{C3BA9AA1-8D81-4AE0-A64C-ED1BDAFD9E1E}" destId="{07017BAF-3268-499F-BE8D-137664246723}" srcOrd="0" destOrd="0" presId="urn:microsoft.com/office/officeart/2005/8/layout/pList2#2"/>
    <dgm:cxn modelId="{3C512A9C-801F-43CA-B30F-C216CC0D00D4}" type="presParOf" srcId="{40710088-C1D9-487D-9451-ECC5D05510E4}" destId="{DC4DCFBA-19B2-4F00-8FB3-C81E9ACAED51}" srcOrd="0" destOrd="0" presId="urn:microsoft.com/office/officeart/2005/8/layout/pList2#2"/>
    <dgm:cxn modelId="{282AB4D7-1213-4525-AFA3-7DBF71B44500}" type="presParOf" srcId="{40710088-C1D9-487D-9451-ECC5D05510E4}" destId="{DDB5D0E9-229A-4744-9416-4C2BEC5DFFB1}" srcOrd="1" destOrd="0" presId="urn:microsoft.com/office/officeart/2005/8/layout/pList2#2"/>
    <dgm:cxn modelId="{2D2B652A-0516-4451-BCDC-46664E2D703E}" type="presParOf" srcId="{DDB5D0E9-229A-4744-9416-4C2BEC5DFFB1}" destId="{C3FB7189-B4AB-41B1-95AE-9141FAF05338}" srcOrd="0" destOrd="0" presId="urn:microsoft.com/office/officeart/2005/8/layout/pList2#2"/>
    <dgm:cxn modelId="{0F0E6AE3-1A69-4008-912E-1ADE6A34BA4A}" type="presParOf" srcId="{C3FB7189-B4AB-41B1-95AE-9141FAF05338}" destId="{506731C5-1797-4E87-BD04-7417B1F36AFA}" srcOrd="0" destOrd="0" presId="urn:microsoft.com/office/officeart/2005/8/layout/pList2#2"/>
    <dgm:cxn modelId="{2E0119AF-7E55-4D4C-9150-CC240B9358B4}" type="presParOf" srcId="{C3FB7189-B4AB-41B1-95AE-9141FAF05338}" destId="{01EBE649-710F-44B0-A5EE-D09CB46E36AA}" srcOrd="1" destOrd="0" presId="urn:microsoft.com/office/officeart/2005/8/layout/pList2#2"/>
    <dgm:cxn modelId="{E6D22000-2FE3-4E8D-BAD0-41E782770C8D}" type="presParOf" srcId="{C3FB7189-B4AB-41B1-95AE-9141FAF05338}" destId="{214B66EF-0C8F-4B70-9479-92404FFBD751}" srcOrd="2" destOrd="0" presId="urn:microsoft.com/office/officeart/2005/8/layout/pList2#2"/>
    <dgm:cxn modelId="{E6365CD7-19BA-4581-9416-789E4926F00B}" type="presParOf" srcId="{DDB5D0E9-229A-4744-9416-4C2BEC5DFFB1}" destId="{3E2AD502-EE1A-421C-B269-976F0C16FDE1}" srcOrd="1" destOrd="0" presId="urn:microsoft.com/office/officeart/2005/8/layout/pList2#2"/>
    <dgm:cxn modelId="{0A0FCAE3-2A4D-4AEC-A824-52B2E23F3087}" type="presParOf" srcId="{DDB5D0E9-229A-4744-9416-4C2BEC5DFFB1}" destId="{CD6A7087-EE5F-4AB7-835D-A543EB4308AA}" srcOrd="2" destOrd="0" presId="urn:microsoft.com/office/officeart/2005/8/layout/pList2#2"/>
    <dgm:cxn modelId="{2A9762A5-C272-4CD9-BD5A-FC38DC83D066}" type="presParOf" srcId="{CD6A7087-EE5F-4AB7-835D-A543EB4308AA}" destId="{DDDF226B-D050-4934-9DE6-8B88FDD59211}" srcOrd="0" destOrd="0" presId="urn:microsoft.com/office/officeart/2005/8/layout/pList2#2"/>
    <dgm:cxn modelId="{8DF4944C-7B32-49DA-ABB4-233E8309CE24}" type="presParOf" srcId="{CD6A7087-EE5F-4AB7-835D-A543EB4308AA}" destId="{67D2BAA3-2BBB-4486-AA95-41E144EF3593}" srcOrd="1" destOrd="0" presId="urn:microsoft.com/office/officeart/2005/8/layout/pList2#2"/>
    <dgm:cxn modelId="{32FBFCC6-24B6-48D8-A1F5-ECB54A05F360}" type="presParOf" srcId="{CD6A7087-EE5F-4AB7-835D-A543EB4308AA}" destId="{314D7995-19D2-4850-BC41-07480920937E}" srcOrd="2" destOrd="0" presId="urn:microsoft.com/office/officeart/2005/8/layout/pList2#2"/>
    <dgm:cxn modelId="{81387109-EA7D-41DA-8163-CF8C81DA83D2}" type="presParOf" srcId="{DDB5D0E9-229A-4744-9416-4C2BEC5DFFB1}" destId="{07017BAF-3268-499F-BE8D-137664246723}" srcOrd="3" destOrd="0" presId="urn:microsoft.com/office/officeart/2005/8/layout/pList2#2"/>
    <dgm:cxn modelId="{82F08566-734C-4685-9F14-785E56F35906}" type="presParOf" srcId="{DDB5D0E9-229A-4744-9416-4C2BEC5DFFB1}" destId="{4B4779CF-655B-4DC8-84D7-51E22516A294}" srcOrd="4" destOrd="0" presId="urn:microsoft.com/office/officeart/2005/8/layout/pList2#2"/>
    <dgm:cxn modelId="{06343BD8-E9A9-48E4-845C-B6DD6C05B167}" type="presParOf" srcId="{4B4779CF-655B-4DC8-84D7-51E22516A294}" destId="{3CB32B6B-C454-41EA-AED8-7493E68110B2}" srcOrd="0" destOrd="0" presId="urn:microsoft.com/office/officeart/2005/8/layout/pList2#2"/>
    <dgm:cxn modelId="{5B6E8D53-D358-475F-87AD-202BD9AEC9B3}" type="presParOf" srcId="{4B4779CF-655B-4DC8-84D7-51E22516A294}" destId="{B540DB5A-B918-4DCA-8D98-1A2DAFFAEBDE}" srcOrd="1" destOrd="0" presId="urn:microsoft.com/office/officeart/2005/8/layout/pList2#2"/>
    <dgm:cxn modelId="{793A9BD2-E5EB-430A-B15F-06B3775284D2}" type="presParOf" srcId="{4B4779CF-655B-4DC8-84D7-51E22516A294}" destId="{68F8CDFF-BD0E-41DD-9906-BD33079A7464}" srcOrd="2" destOrd="0" presId="urn:microsoft.com/office/officeart/2005/8/layout/pList2#2"/>
    <dgm:cxn modelId="{033D5087-C170-4A44-8DC0-8E51C6A34866}" type="presParOf" srcId="{DDB5D0E9-229A-4744-9416-4C2BEC5DFFB1}" destId="{0CAFA209-1501-4F4B-98CA-AB44F1E60675}" srcOrd="5" destOrd="0" presId="urn:microsoft.com/office/officeart/2005/8/layout/pList2#2"/>
    <dgm:cxn modelId="{0781868A-94AF-44FE-AED9-AF14BF31B4C6}" type="presParOf" srcId="{DDB5D0E9-229A-4744-9416-4C2BEC5DFFB1}" destId="{14748548-ACAE-4E4B-91CA-0704C0DEAB95}" srcOrd="6" destOrd="0" presId="urn:microsoft.com/office/officeart/2005/8/layout/pList2#2"/>
    <dgm:cxn modelId="{2033F012-9389-4382-B160-14B5C96091DF}" type="presParOf" srcId="{14748548-ACAE-4E4B-91CA-0704C0DEAB95}" destId="{6A25DCBA-23C8-4721-A0F0-6C4F732C9DE9}" srcOrd="0" destOrd="0" presId="urn:microsoft.com/office/officeart/2005/8/layout/pList2#2"/>
    <dgm:cxn modelId="{5FCCBCAB-1D17-4B30-BC6E-2F0675B8FECA}" type="presParOf" srcId="{14748548-ACAE-4E4B-91CA-0704C0DEAB95}" destId="{9168F19F-5BE6-4FB4-8823-EB301050B622}" srcOrd="1" destOrd="0" presId="urn:microsoft.com/office/officeart/2005/8/layout/pList2#2"/>
    <dgm:cxn modelId="{6CD0CB3B-0395-4597-A2F1-75F1417AA3AA}" type="presParOf" srcId="{14748548-ACAE-4E4B-91CA-0704C0DEAB95}" destId="{5912F3ED-E65A-436A-82B5-0677D9010D6F}" srcOrd="2" destOrd="0" presId="urn:microsoft.com/office/officeart/2005/8/layout/pList2#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0F374-6030-4728-A239-ADF8C27376B8}">
      <dsp:nvSpPr>
        <dsp:cNvPr id="0" name=""/>
        <dsp:cNvSpPr/>
      </dsp:nvSpPr>
      <dsp:spPr>
        <a:xfrm>
          <a:off x="142873" y="3256"/>
          <a:ext cx="2536214" cy="604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1" kern="1200" dirty="0">
              <a:solidFill>
                <a:schemeClr val="accent2">
                  <a:lumMod val="20000"/>
                  <a:lumOff val="80000"/>
                </a:schemeClr>
              </a:solidFill>
            </a:rPr>
            <a:t>ДОХОДЫ</a:t>
          </a:r>
        </a:p>
      </dsp:txBody>
      <dsp:txXfrm>
        <a:off x="160579" y="20962"/>
        <a:ext cx="2500802" cy="569125"/>
      </dsp:txXfrm>
    </dsp:sp>
    <dsp:sp modelId="{77B27775-7167-489E-84CC-6F5233FEE365}">
      <dsp:nvSpPr>
        <dsp:cNvPr id="0" name=""/>
        <dsp:cNvSpPr/>
      </dsp:nvSpPr>
      <dsp:spPr>
        <a:xfrm>
          <a:off x="396494" y="607793"/>
          <a:ext cx="253621" cy="453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402"/>
              </a:lnTo>
              <a:lnTo>
                <a:pt x="253621" y="4534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C19DF-F21F-41D2-831E-5689EF6246A0}">
      <dsp:nvSpPr>
        <dsp:cNvPr id="0" name=""/>
        <dsp:cNvSpPr/>
      </dsp:nvSpPr>
      <dsp:spPr>
        <a:xfrm>
          <a:off x="650116" y="758928"/>
          <a:ext cx="2297115" cy="604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Налоговые доходы</a:t>
          </a:r>
          <a:endParaRPr lang="ru-RU" sz="1200" kern="1200" dirty="0"/>
        </a:p>
      </dsp:txBody>
      <dsp:txXfrm>
        <a:off x="667822" y="776634"/>
        <a:ext cx="2261703" cy="569125"/>
      </dsp:txXfrm>
    </dsp:sp>
    <dsp:sp modelId="{30C65441-FC0F-4884-8853-F279A35AA3FD}">
      <dsp:nvSpPr>
        <dsp:cNvPr id="0" name=""/>
        <dsp:cNvSpPr/>
      </dsp:nvSpPr>
      <dsp:spPr>
        <a:xfrm>
          <a:off x="396494" y="607793"/>
          <a:ext cx="253621" cy="1375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5953"/>
              </a:lnTo>
              <a:lnTo>
                <a:pt x="253621" y="13759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EA6370-E6A4-48EC-8217-990C4813F2D3}">
      <dsp:nvSpPr>
        <dsp:cNvPr id="0" name=""/>
        <dsp:cNvSpPr/>
      </dsp:nvSpPr>
      <dsp:spPr>
        <a:xfrm>
          <a:off x="650116" y="1514599"/>
          <a:ext cx="2217026" cy="9382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Неналоговые доходы (штрафы, доходы от использования и  продажи  муниципального имущества и т.п.)</a:t>
          </a:r>
          <a:endParaRPr lang="ru-RU" sz="1200" kern="1200" dirty="0"/>
        </a:p>
      </dsp:txBody>
      <dsp:txXfrm>
        <a:off x="677598" y="1542081"/>
        <a:ext cx="2162062" cy="883331"/>
      </dsp:txXfrm>
    </dsp:sp>
    <dsp:sp modelId="{6E1EF464-44A2-4D8A-B509-A48AC0181183}">
      <dsp:nvSpPr>
        <dsp:cNvPr id="0" name=""/>
        <dsp:cNvSpPr/>
      </dsp:nvSpPr>
      <dsp:spPr>
        <a:xfrm>
          <a:off x="396494" y="607793"/>
          <a:ext cx="246444" cy="2457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7128"/>
              </a:lnTo>
              <a:lnTo>
                <a:pt x="246444" y="2457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08B3-D134-4BE7-9A3E-B923E8967545}">
      <dsp:nvSpPr>
        <dsp:cNvPr id="0" name=""/>
        <dsp:cNvSpPr/>
      </dsp:nvSpPr>
      <dsp:spPr>
        <a:xfrm>
          <a:off x="642939" y="2762654"/>
          <a:ext cx="2239340" cy="604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Безвозмездные поступления (дотации, субсидии, субвенции, межбюджетные трансферты)</a:t>
          </a:r>
        </a:p>
      </dsp:txBody>
      <dsp:txXfrm>
        <a:off x="660645" y="2780360"/>
        <a:ext cx="2203928" cy="569125"/>
      </dsp:txXfrm>
    </dsp:sp>
    <dsp:sp modelId="{FC6859A6-5AF1-4E0E-A8C9-7334753B5B52}">
      <dsp:nvSpPr>
        <dsp:cNvPr id="0" name=""/>
        <dsp:cNvSpPr/>
      </dsp:nvSpPr>
      <dsp:spPr>
        <a:xfrm>
          <a:off x="3143275" y="4"/>
          <a:ext cx="2712461" cy="604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1" kern="1200" dirty="0">
              <a:solidFill>
                <a:srgbClr val="FFC000"/>
              </a:solidFill>
            </a:rPr>
            <a:t>РАСХОДЫ</a:t>
          </a:r>
        </a:p>
      </dsp:txBody>
      <dsp:txXfrm>
        <a:off x="3160981" y="17710"/>
        <a:ext cx="2677049" cy="569125"/>
      </dsp:txXfrm>
    </dsp:sp>
    <dsp:sp modelId="{8D4480AD-BD74-4A2B-BD56-5E2B3619411F}">
      <dsp:nvSpPr>
        <dsp:cNvPr id="0" name=""/>
        <dsp:cNvSpPr/>
      </dsp:nvSpPr>
      <dsp:spPr>
        <a:xfrm>
          <a:off x="3414521" y="604541"/>
          <a:ext cx="109326" cy="395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074"/>
              </a:lnTo>
              <a:lnTo>
                <a:pt x="109326" y="3950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20E35-2410-49C0-B6AD-8E3F4A77D808}">
      <dsp:nvSpPr>
        <dsp:cNvPr id="0" name=""/>
        <dsp:cNvSpPr/>
      </dsp:nvSpPr>
      <dsp:spPr>
        <a:xfrm>
          <a:off x="3523848" y="758928"/>
          <a:ext cx="3619948" cy="481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общегосударственные вопросы </a:t>
          </a:r>
          <a:r>
            <a:rPr lang="ru-RU" sz="1200" i="1" kern="1200" dirty="0">
              <a:solidFill>
                <a:prstClr val="black"/>
              </a:solidFill>
            </a:rPr>
            <a:t>(функционирование органов местного самоуправления, обеспечение проведения выборов,  и  т.д.)</a:t>
          </a:r>
          <a:endParaRPr lang="ru-RU" sz="1200" kern="1200" dirty="0"/>
        </a:p>
      </dsp:txBody>
      <dsp:txXfrm>
        <a:off x="3537947" y="773027"/>
        <a:ext cx="3591750" cy="453176"/>
      </dsp:txXfrm>
    </dsp:sp>
    <dsp:sp modelId="{062FADF7-7830-4BDE-858E-F7F99443D159}">
      <dsp:nvSpPr>
        <dsp:cNvPr id="0" name=""/>
        <dsp:cNvSpPr/>
      </dsp:nvSpPr>
      <dsp:spPr>
        <a:xfrm>
          <a:off x="3414521" y="604541"/>
          <a:ext cx="109326" cy="1126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6905"/>
              </a:lnTo>
              <a:lnTo>
                <a:pt x="109326" y="1126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8FE69-B1D7-4FCB-A512-EEC972071CFF}">
      <dsp:nvSpPr>
        <dsp:cNvPr id="0" name=""/>
        <dsp:cNvSpPr/>
      </dsp:nvSpPr>
      <dsp:spPr>
        <a:xfrm>
          <a:off x="3523848" y="1391437"/>
          <a:ext cx="3878448" cy="680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национальная безопасность </a:t>
          </a:r>
          <a:r>
            <a:rPr lang="ru-RU" sz="1200" i="1" kern="1200" dirty="0">
              <a:solidFill>
                <a:prstClr val="black"/>
              </a:solidFill>
            </a:rPr>
            <a:t>(защита населения и территории от чрезвычайных ситуаций природного и техногенного характера, гражданская оборона, обеспечение пожарной безопасности)</a:t>
          </a:r>
          <a:endParaRPr lang="ru-RU" sz="1200" kern="1200" dirty="0">
            <a:solidFill>
              <a:prstClr val="black"/>
            </a:solidFill>
          </a:endParaRPr>
        </a:p>
      </dsp:txBody>
      <dsp:txXfrm>
        <a:off x="3543765" y="1411354"/>
        <a:ext cx="3838614" cy="640185"/>
      </dsp:txXfrm>
    </dsp:sp>
    <dsp:sp modelId="{8822B902-EBF0-4935-8F58-9EA4F0F3C44F}">
      <dsp:nvSpPr>
        <dsp:cNvPr id="0" name=""/>
        <dsp:cNvSpPr/>
      </dsp:nvSpPr>
      <dsp:spPr>
        <a:xfrm>
          <a:off x="3414521" y="604541"/>
          <a:ext cx="109326" cy="195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3746"/>
              </a:lnTo>
              <a:lnTo>
                <a:pt x="109326" y="195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2FE89-2EB5-4A81-A51B-080D120DE71C}">
      <dsp:nvSpPr>
        <dsp:cNvPr id="0" name=""/>
        <dsp:cNvSpPr/>
      </dsp:nvSpPr>
      <dsp:spPr>
        <a:xfrm>
          <a:off x="3523848" y="2222590"/>
          <a:ext cx="3878439" cy="671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национальная экономика </a:t>
          </a:r>
          <a:r>
            <a:rPr lang="ru-RU" sz="1200" i="1" kern="1200" dirty="0">
              <a:solidFill>
                <a:prstClr val="black"/>
              </a:solidFill>
            </a:rPr>
            <a:t>(организация  и осуществление мероприятий по содержанию и ремонту автомобильных дорог, сельское хозяйство)</a:t>
          </a:r>
          <a:r>
            <a:rPr lang="ru-RU" sz="1200" kern="1200" dirty="0">
              <a:solidFill>
                <a:prstClr val="black"/>
              </a:solidFill>
            </a:rPr>
            <a:t> </a:t>
          </a:r>
          <a:endParaRPr lang="ru-RU" sz="1200" kern="1200" dirty="0"/>
        </a:p>
      </dsp:txBody>
      <dsp:txXfrm>
        <a:off x="3543512" y="2242254"/>
        <a:ext cx="3839111" cy="632064"/>
      </dsp:txXfrm>
    </dsp:sp>
    <dsp:sp modelId="{CF7E5F43-6A03-4EC8-90DC-4D9CFE8821DE}">
      <dsp:nvSpPr>
        <dsp:cNvPr id="0" name=""/>
        <dsp:cNvSpPr/>
      </dsp:nvSpPr>
      <dsp:spPr>
        <a:xfrm>
          <a:off x="3414521" y="604541"/>
          <a:ext cx="109326" cy="2789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802"/>
              </a:lnTo>
              <a:lnTo>
                <a:pt x="109326" y="27898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18ED30-6336-48BB-865E-4FF651DF830C}">
      <dsp:nvSpPr>
        <dsp:cNvPr id="0" name=""/>
        <dsp:cNvSpPr/>
      </dsp:nvSpPr>
      <dsp:spPr>
        <a:xfrm>
          <a:off x="3523848" y="3045118"/>
          <a:ext cx="3905706" cy="698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ЖКХ </a:t>
          </a:r>
          <a:r>
            <a:rPr lang="ru-RU" sz="1200" i="1" kern="1200" dirty="0">
              <a:solidFill>
                <a:prstClr val="black"/>
              </a:solidFill>
            </a:rPr>
            <a:t>(капитальный ремонт муниципального жилищного фонда, мероприятия в области водоотведения и водоснабжения, благоустройство</a:t>
          </a:r>
          <a:endParaRPr lang="ru-RU" sz="1200" kern="1200" dirty="0"/>
        </a:p>
      </dsp:txBody>
      <dsp:txXfrm>
        <a:off x="3544305" y="3065575"/>
        <a:ext cx="3864792" cy="657537"/>
      </dsp:txXfrm>
    </dsp:sp>
    <dsp:sp modelId="{081D8E85-2C6C-4D2B-9726-3D5AA935570B}">
      <dsp:nvSpPr>
        <dsp:cNvPr id="0" name=""/>
        <dsp:cNvSpPr/>
      </dsp:nvSpPr>
      <dsp:spPr>
        <a:xfrm>
          <a:off x="3414521" y="604541"/>
          <a:ext cx="109326" cy="3402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2658"/>
              </a:lnTo>
              <a:lnTo>
                <a:pt x="109326" y="34026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FF1C62-B864-475E-8BE7-7E0EF5879014}">
      <dsp:nvSpPr>
        <dsp:cNvPr id="0" name=""/>
        <dsp:cNvSpPr/>
      </dsp:nvSpPr>
      <dsp:spPr>
        <a:xfrm>
          <a:off x="3523848" y="3894704"/>
          <a:ext cx="2329982" cy="224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образование</a:t>
          </a:r>
          <a:endParaRPr lang="ru-RU" sz="1200" kern="1200" dirty="0"/>
        </a:p>
      </dsp:txBody>
      <dsp:txXfrm>
        <a:off x="3530438" y="3901294"/>
        <a:ext cx="2316802" cy="211810"/>
      </dsp:txXfrm>
    </dsp:sp>
    <dsp:sp modelId="{82C8EBC8-4659-42AF-A4FB-79F27F2F56DB}">
      <dsp:nvSpPr>
        <dsp:cNvPr id="0" name=""/>
        <dsp:cNvSpPr/>
      </dsp:nvSpPr>
      <dsp:spPr>
        <a:xfrm>
          <a:off x="3414521" y="604541"/>
          <a:ext cx="109326" cy="3780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0998"/>
              </a:lnTo>
              <a:lnTo>
                <a:pt x="109326" y="37809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131FC-DF75-4D6C-9D74-5F7B8644F122}">
      <dsp:nvSpPr>
        <dsp:cNvPr id="0" name=""/>
        <dsp:cNvSpPr/>
      </dsp:nvSpPr>
      <dsp:spPr>
        <a:xfrm>
          <a:off x="3523848" y="4270829"/>
          <a:ext cx="2371652" cy="229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культура</a:t>
          </a:r>
          <a:endParaRPr lang="ru-RU" sz="1200" kern="1200" dirty="0"/>
        </a:p>
      </dsp:txBody>
      <dsp:txXfrm>
        <a:off x="3530568" y="4277549"/>
        <a:ext cx="2358212" cy="215981"/>
      </dsp:txXfrm>
    </dsp:sp>
    <dsp:sp modelId="{53FD4409-6B6F-488E-8038-FD27484E4041}">
      <dsp:nvSpPr>
        <dsp:cNvPr id="0" name=""/>
        <dsp:cNvSpPr/>
      </dsp:nvSpPr>
      <dsp:spPr>
        <a:xfrm>
          <a:off x="3368801" y="604541"/>
          <a:ext cx="91440" cy="41847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4790"/>
              </a:lnTo>
              <a:lnTo>
                <a:pt x="131658" y="41847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E8063-026E-4187-BA6D-53CC5E7DF052}">
      <dsp:nvSpPr>
        <dsp:cNvPr id="0" name=""/>
        <dsp:cNvSpPr/>
      </dsp:nvSpPr>
      <dsp:spPr>
        <a:xfrm>
          <a:off x="3500460" y="4643471"/>
          <a:ext cx="2415807" cy="291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спорт</a:t>
          </a:r>
          <a:endParaRPr lang="ru-RU" sz="1200" i="1" kern="1200" dirty="0">
            <a:solidFill>
              <a:prstClr val="black"/>
            </a:solidFill>
          </a:endParaRPr>
        </a:p>
      </dsp:txBody>
      <dsp:txXfrm>
        <a:off x="3509004" y="4652015"/>
        <a:ext cx="2398719" cy="274631"/>
      </dsp:txXfrm>
    </dsp:sp>
    <dsp:sp modelId="{8673FE37-A540-4C65-B65D-9AD4755DA976}">
      <dsp:nvSpPr>
        <dsp:cNvPr id="0" name=""/>
        <dsp:cNvSpPr/>
      </dsp:nvSpPr>
      <dsp:spPr>
        <a:xfrm>
          <a:off x="3368801" y="604541"/>
          <a:ext cx="91440" cy="45580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8034"/>
              </a:lnTo>
              <a:lnTo>
                <a:pt x="131658" y="4558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E382A-C5B1-4B37-BEB1-2ED40C7E24A0}">
      <dsp:nvSpPr>
        <dsp:cNvPr id="0" name=""/>
        <dsp:cNvSpPr/>
      </dsp:nvSpPr>
      <dsp:spPr>
        <a:xfrm>
          <a:off x="3500460" y="5000662"/>
          <a:ext cx="2295877" cy="323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социальная политика и др.</a:t>
          </a:r>
          <a:endParaRPr lang="ru-RU" sz="1200" kern="1200" dirty="0"/>
        </a:p>
      </dsp:txBody>
      <dsp:txXfrm>
        <a:off x="3509945" y="5010147"/>
        <a:ext cx="2276907" cy="3048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48573-F0B6-42F9-B87B-43A2CE6883CC}">
      <dsp:nvSpPr>
        <dsp:cNvPr id="0" name=""/>
        <dsp:cNvSpPr/>
      </dsp:nvSpPr>
      <dsp:spPr>
        <a:xfrm>
          <a:off x="1757914" y="607"/>
          <a:ext cx="6005398" cy="1262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Организация муниципального управления                                           30 208,4 тыс.рублей      </a:t>
          </a:r>
        </a:p>
      </dsp:txBody>
      <dsp:txXfrm>
        <a:off x="1819559" y="62252"/>
        <a:ext cx="5882108" cy="1139522"/>
      </dsp:txXfrm>
    </dsp:sp>
    <dsp:sp modelId="{5C74C587-FBE8-4F56-9217-0440222C4100}">
      <dsp:nvSpPr>
        <dsp:cNvPr id="0" name=""/>
        <dsp:cNvSpPr/>
      </dsp:nvSpPr>
      <dsp:spPr>
        <a:xfrm>
          <a:off x="1744281" y="1346651"/>
          <a:ext cx="6013479" cy="1277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Архивное дело                                                                                                                 1 008,8  тыс.рублей               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            </a:t>
          </a:r>
        </a:p>
      </dsp:txBody>
      <dsp:txXfrm>
        <a:off x="1806644" y="1409014"/>
        <a:ext cx="5888753" cy="1152785"/>
      </dsp:txXfrm>
    </dsp:sp>
    <dsp:sp modelId="{C8950925-9705-4A64-A91B-0DC8CA61AD14}">
      <dsp:nvSpPr>
        <dsp:cNvPr id="0" name=""/>
        <dsp:cNvSpPr/>
      </dsp:nvSpPr>
      <dsp:spPr>
        <a:xfrm>
          <a:off x="1728206" y="2676051"/>
          <a:ext cx="6032595" cy="1262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    Создание условий для государственной                                                                                              регистрации актов гражданского состояния                                                                                 849,5 тыс.рублей     </a:t>
          </a:r>
        </a:p>
      </dsp:txBody>
      <dsp:txXfrm>
        <a:off x="1789851" y="2737696"/>
        <a:ext cx="5909305" cy="1139522"/>
      </dsp:txXfrm>
    </dsp:sp>
    <dsp:sp modelId="{CEC11AFB-19F6-41EF-9712-9C304855F528}">
      <dsp:nvSpPr>
        <dsp:cNvPr id="0" name=""/>
        <dsp:cNvSpPr/>
      </dsp:nvSpPr>
      <dsp:spPr>
        <a:xfrm>
          <a:off x="1744268" y="3993771"/>
          <a:ext cx="6032595" cy="1262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Развитие информатизации                                                                                                            10,0 тыс. рублей                                                        </a:t>
          </a:r>
        </a:p>
      </dsp:txBody>
      <dsp:txXfrm>
        <a:off x="1805913" y="4055416"/>
        <a:ext cx="5909305" cy="113952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48573-F0B6-42F9-B87B-43A2CE6883CC}">
      <dsp:nvSpPr>
        <dsp:cNvPr id="0" name=""/>
        <dsp:cNvSpPr/>
      </dsp:nvSpPr>
      <dsp:spPr>
        <a:xfrm>
          <a:off x="1040638" y="46"/>
          <a:ext cx="3789680" cy="1843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Управление бюджетным процессом                                              4 070,1 тыс.рублей      </a:t>
          </a:r>
        </a:p>
      </dsp:txBody>
      <dsp:txXfrm>
        <a:off x="1130606" y="90014"/>
        <a:ext cx="3609744" cy="1663066"/>
      </dsp:txXfrm>
    </dsp:sp>
    <dsp:sp modelId="{CEC11AFB-19F6-41EF-9712-9C304855F528}">
      <dsp:nvSpPr>
        <dsp:cNvPr id="0" name=""/>
        <dsp:cNvSpPr/>
      </dsp:nvSpPr>
      <dsp:spPr>
        <a:xfrm>
          <a:off x="1000171" y="1928822"/>
          <a:ext cx="3779264" cy="1843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Повышение эффективности бюджетных  расходов                                                                                                            0,0 тыс. рублей                                                        </a:t>
          </a:r>
        </a:p>
      </dsp:txBody>
      <dsp:txXfrm>
        <a:off x="1090139" y="2018790"/>
        <a:ext cx="3599328" cy="16630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48573-F0B6-42F9-B87B-43A2CE6883CC}">
      <dsp:nvSpPr>
        <dsp:cNvPr id="0" name=""/>
        <dsp:cNvSpPr/>
      </dsp:nvSpPr>
      <dsp:spPr>
        <a:xfrm>
          <a:off x="3794" y="0"/>
          <a:ext cx="3884637" cy="3636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Формирование современной городской среды                                            1 751,1  тыс.рублей      </a:t>
          </a:r>
        </a:p>
      </dsp:txBody>
      <dsp:txXfrm>
        <a:off x="181326" y="177532"/>
        <a:ext cx="3529573" cy="3281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62193-4340-470B-B994-51A8CFBEEB79}">
      <dsp:nvSpPr>
        <dsp:cNvPr id="0" name=""/>
        <dsp:cNvSpPr/>
      </dsp:nvSpPr>
      <dsp:spPr>
        <a:xfrm>
          <a:off x="0" y="0"/>
          <a:ext cx="1571636" cy="1467089"/>
        </a:xfrm>
        <a:prstGeom prst="wedgeRoundRect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sp:txBody>
      <dsp:txXfrm>
        <a:off x="71617" y="71617"/>
        <a:ext cx="1428402" cy="13238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62193-4340-470B-B994-51A8CFBEEB79}">
      <dsp:nvSpPr>
        <dsp:cNvPr id="0" name=""/>
        <dsp:cNvSpPr/>
      </dsp:nvSpPr>
      <dsp:spPr>
        <a:xfrm>
          <a:off x="0" y="0"/>
          <a:ext cx="1571636" cy="1467089"/>
        </a:xfrm>
        <a:prstGeom prst="wedgeRoundRect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sp:txBody>
      <dsp:txXfrm>
        <a:off x="71617" y="71617"/>
        <a:ext cx="1428402" cy="13238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62193-4340-470B-B994-51A8CFBEEB79}">
      <dsp:nvSpPr>
        <dsp:cNvPr id="0" name=""/>
        <dsp:cNvSpPr/>
      </dsp:nvSpPr>
      <dsp:spPr>
        <a:xfrm>
          <a:off x="0" y="1534"/>
          <a:ext cx="1857388" cy="1570101"/>
        </a:xfrm>
        <a:prstGeom prst="wedgeRoundRect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Денежные средства,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поступающие из вышестоящего бюджета, от организаций, граждан</a:t>
          </a:r>
        </a:p>
      </dsp:txBody>
      <dsp:txXfrm>
        <a:off x="76646" y="78180"/>
        <a:ext cx="1704096" cy="14168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89630-29C5-4496-BC4D-80C758B9462C}">
      <dsp:nvSpPr>
        <dsp:cNvPr id="0" name=""/>
        <dsp:cNvSpPr/>
      </dsp:nvSpPr>
      <dsp:spPr>
        <a:xfrm>
          <a:off x="913845" y="0"/>
          <a:ext cx="6174486" cy="4857784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BA2BA-31AE-47EE-842D-440333F1121A}">
      <dsp:nvSpPr>
        <dsp:cNvPr id="0" name=""/>
        <dsp:cNvSpPr/>
      </dsp:nvSpPr>
      <dsp:spPr>
        <a:xfrm>
          <a:off x="4001088" y="486252"/>
          <a:ext cx="3157559" cy="8633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Субвенции 48%</a:t>
          </a:r>
        </a:p>
      </dsp:txBody>
      <dsp:txXfrm>
        <a:off x="4043235" y="528399"/>
        <a:ext cx="3073265" cy="779101"/>
      </dsp:txXfrm>
    </dsp:sp>
    <dsp:sp modelId="{FAC18A7C-A816-4ADF-9C52-9B9270D2EB3F}">
      <dsp:nvSpPr>
        <dsp:cNvPr id="0" name=""/>
        <dsp:cNvSpPr/>
      </dsp:nvSpPr>
      <dsp:spPr>
        <a:xfrm>
          <a:off x="4001088" y="1457572"/>
          <a:ext cx="3157559" cy="8633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Дотации 33%</a:t>
          </a:r>
        </a:p>
      </dsp:txBody>
      <dsp:txXfrm>
        <a:off x="4043235" y="1499719"/>
        <a:ext cx="3073265" cy="779101"/>
      </dsp:txXfrm>
    </dsp:sp>
    <dsp:sp modelId="{ABCB9C82-DAAE-49E5-BC74-ED3DFF4B883C}">
      <dsp:nvSpPr>
        <dsp:cNvPr id="0" name=""/>
        <dsp:cNvSpPr/>
      </dsp:nvSpPr>
      <dsp:spPr>
        <a:xfrm>
          <a:off x="4001088" y="2428891"/>
          <a:ext cx="3157559" cy="8633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Субсидии 12% </a:t>
          </a:r>
        </a:p>
      </dsp:txBody>
      <dsp:txXfrm>
        <a:off x="4043235" y="2471038"/>
        <a:ext cx="3073265" cy="779101"/>
      </dsp:txXfrm>
    </dsp:sp>
    <dsp:sp modelId="{744B790A-CCE6-4D56-B349-7CBD4BFD4BEB}">
      <dsp:nvSpPr>
        <dsp:cNvPr id="0" name=""/>
        <dsp:cNvSpPr/>
      </dsp:nvSpPr>
      <dsp:spPr>
        <a:xfrm>
          <a:off x="3998815" y="3368415"/>
          <a:ext cx="3157559" cy="8633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Иные межбюджетные трансферты 7%</a:t>
          </a:r>
        </a:p>
      </dsp:txBody>
      <dsp:txXfrm>
        <a:off x="4040962" y="3410562"/>
        <a:ext cx="3073265" cy="7791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1CC35-3EB8-4E4C-AF1A-D6446BA0487E}">
      <dsp:nvSpPr>
        <dsp:cNvPr id="0" name=""/>
        <dsp:cNvSpPr/>
      </dsp:nvSpPr>
      <dsp:spPr>
        <a:xfrm>
          <a:off x="0" y="198456"/>
          <a:ext cx="8143932" cy="175694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3F803-7537-4EE3-AA8B-2ECFAF62D4E1}">
      <dsp:nvSpPr>
        <dsp:cNvPr id="0" name=""/>
        <dsp:cNvSpPr/>
      </dsp:nvSpPr>
      <dsp:spPr>
        <a:xfrm>
          <a:off x="287489" y="489814"/>
          <a:ext cx="1302201" cy="13332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C475CD-03BA-47E1-B62F-05333E83AF7A}">
      <dsp:nvSpPr>
        <dsp:cNvPr id="0" name=""/>
        <dsp:cNvSpPr/>
      </dsp:nvSpPr>
      <dsp:spPr>
        <a:xfrm rot="10800000">
          <a:off x="143625" y="2250296"/>
          <a:ext cx="1636532" cy="206339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Организация досуга, предоставление услуг организаций культуры и  доступа к музейным фондам 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23 241,8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тыс. рублей</a:t>
          </a:r>
          <a:r>
            <a:rPr lang="ru-RU" sz="2000" kern="1200" dirty="0"/>
            <a:t> </a:t>
          </a:r>
        </a:p>
      </dsp:txBody>
      <dsp:txXfrm rot="10800000">
        <a:off x="193954" y="2250296"/>
        <a:ext cx="1535874" cy="2013069"/>
      </dsp:txXfrm>
    </dsp:sp>
    <dsp:sp modelId="{9CD74EDC-6C6D-4AB5-BFBE-43E626F0B7EC}">
      <dsp:nvSpPr>
        <dsp:cNvPr id="0" name=""/>
        <dsp:cNvSpPr/>
      </dsp:nvSpPr>
      <dsp:spPr>
        <a:xfrm>
          <a:off x="2001034" y="489802"/>
          <a:ext cx="1384098" cy="13261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015A28-8188-4E47-AC75-4AD56287FD2B}">
      <dsp:nvSpPr>
        <dsp:cNvPr id="0" name=""/>
        <dsp:cNvSpPr/>
      </dsp:nvSpPr>
      <dsp:spPr>
        <a:xfrm rot="10800000">
          <a:off x="2063494" y="2290014"/>
          <a:ext cx="1310886" cy="201103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Организация библиотечного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обслуживания      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 5 462,3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 тыс. рублей</a:t>
          </a:r>
        </a:p>
      </dsp:txBody>
      <dsp:txXfrm rot="10800000">
        <a:off x="2103808" y="2290014"/>
        <a:ext cx="1230258" cy="1970724"/>
      </dsp:txXfrm>
    </dsp:sp>
    <dsp:sp modelId="{D21D7E4F-726E-4263-BA14-CED1A01BC02A}">
      <dsp:nvSpPr>
        <dsp:cNvPr id="0" name=""/>
        <dsp:cNvSpPr/>
      </dsp:nvSpPr>
      <dsp:spPr>
        <a:xfrm>
          <a:off x="3753025" y="563340"/>
          <a:ext cx="1246272" cy="12881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DF07E1-951D-4B14-B2AD-BB9A2113CD45}">
      <dsp:nvSpPr>
        <dsp:cNvPr id="0" name=""/>
        <dsp:cNvSpPr/>
      </dsp:nvSpPr>
      <dsp:spPr>
        <a:xfrm rot="10800000">
          <a:off x="3703734" y="2294582"/>
          <a:ext cx="1368240" cy="194117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Создание условий для  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реализации муниципальной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 программы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2 251,9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тыс. рублей</a:t>
          </a:r>
          <a:endParaRPr lang="ru-RU" sz="600" b="1" kern="1200" dirty="0"/>
        </a:p>
      </dsp:txBody>
      <dsp:txXfrm rot="10800000">
        <a:off x="3745812" y="2294582"/>
        <a:ext cx="1284084" cy="1899094"/>
      </dsp:txXfrm>
    </dsp:sp>
    <dsp:sp modelId="{32CB3D99-D6A4-4C8E-B0FF-41218014FB5E}">
      <dsp:nvSpPr>
        <dsp:cNvPr id="0" name=""/>
        <dsp:cNvSpPr/>
      </dsp:nvSpPr>
      <dsp:spPr>
        <a:xfrm>
          <a:off x="5364844" y="561813"/>
          <a:ext cx="1266294" cy="12501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B53602E-BC95-40C6-8275-695AC4D5E876}">
      <dsp:nvSpPr>
        <dsp:cNvPr id="0" name=""/>
        <dsp:cNvSpPr/>
      </dsp:nvSpPr>
      <dsp:spPr>
        <a:xfrm rot="10800000">
          <a:off x="5438976" y="2290001"/>
          <a:ext cx="1245346" cy="200350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+mn-lt"/>
            </a:rPr>
            <a:t>Развитие туризма      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+mn-lt"/>
            </a:rPr>
            <a:t> 186,7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+mn-lt"/>
            </a:rPr>
            <a:t> тыс. рублей </a:t>
          </a:r>
        </a:p>
      </dsp:txBody>
      <dsp:txXfrm rot="10800000">
        <a:off x="5477275" y="2290001"/>
        <a:ext cx="1168748" cy="1965210"/>
      </dsp:txXfrm>
    </dsp:sp>
    <dsp:sp modelId="{74176F46-EA9F-4C76-8995-F8FD18524DD1}">
      <dsp:nvSpPr>
        <dsp:cNvPr id="0" name=""/>
        <dsp:cNvSpPr/>
      </dsp:nvSpPr>
      <dsp:spPr>
        <a:xfrm>
          <a:off x="6841292" y="561820"/>
          <a:ext cx="1159727" cy="13008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61E5A3-8797-46B6-B56A-8C48FD3C938F}">
      <dsp:nvSpPr>
        <dsp:cNvPr id="0" name=""/>
        <dsp:cNvSpPr/>
      </dsp:nvSpPr>
      <dsp:spPr>
        <a:xfrm rot="10800000">
          <a:off x="6911017" y="2290008"/>
          <a:ext cx="1114565" cy="192814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Развитие местного народного творчества   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2 988,2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тыс. рублей</a:t>
          </a:r>
        </a:p>
      </dsp:txBody>
      <dsp:txXfrm rot="10800000">
        <a:off x="6945294" y="2290008"/>
        <a:ext cx="1046011" cy="18938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581CA-55E1-4DBA-B19F-E9260E7892EA}">
      <dsp:nvSpPr>
        <dsp:cNvPr id="0" name=""/>
        <dsp:cNvSpPr/>
      </dsp:nvSpPr>
      <dsp:spPr>
        <a:xfrm>
          <a:off x="0" y="0"/>
          <a:ext cx="6078016" cy="23551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	Социальная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	поддержка семьи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 	и детей – 917,3 тыс.рублей</a:t>
          </a:r>
        </a:p>
      </dsp:txBody>
      <dsp:txXfrm>
        <a:off x="1451118" y="0"/>
        <a:ext cx="4626897" cy="2355151"/>
      </dsp:txXfrm>
    </dsp:sp>
    <dsp:sp modelId="{BE736186-4A9E-4C58-9618-1299EDE779C0}">
      <dsp:nvSpPr>
        <dsp:cNvPr id="0" name=""/>
        <dsp:cNvSpPr/>
      </dsp:nvSpPr>
      <dsp:spPr>
        <a:xfrm>
          <a:off x="225022" y="214318"/>
          <a:ext cx="2252415" cy="18532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03A1B-7CAF-4AD5-B4BF-8DC0F1A6E9EA}">
      <dsp:nvSpPr>
        <dsp:cNvPr id="0" name=""/>
        <dsp:cNvSpPr/>
      </dsp:nvSpPr>
      <dsp:spPr>
        <a:xfrm>
          <a:off x="0" y="0"/>
          <a:ext cx="6215106" cy="19983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/>
            <a:t>	</a:t>
          </a:r>
          <a:r>
            <a:rPr lang="ru-RU" sz="2200" kern="1200" dirty="0"/>
            <a:t>Социальная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	поддержка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	старшего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	   поколения –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                  1 124,5 </a:t>
          </a:r>
          <a:r>
            <a:rPr lang="ru-RU" sz="2200" kern="1200" dirty="0" err="1"/>
            <a:t>тыс.рублей</a:t>
          </a:r>
          <a:endParaRPr lang="ru-RU" sz="2200" kern="1200" dirty="0"/>
        </a:p>
      </dsp:txBody>
      <dsp:txXfrm>
        <a:off x="1442852" y="0"/>
        <a:ext cx="4772253" cy="1998310"/>
      </dsp:txXfrm>
    </dsp:sp>
    <dsp:sp modelId="{5CE12C04-6CE5-4FDF-97B2-6CB1948C95FF}">
      <dsp:nvSpPr>
        <dsp:cNvPr id="0" name=""/>
        <dsp:cNvSpPr/>
      </dsp:nvSpPr>
      <dsp:spPr>
        <a:xfrm>
          <a:off x="150018" y="230796"/>
          <a:ext cx="2729239" cy="15986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DCFBA-19B2-4F00-8FB3-C81E9ACAED51}">
      <dsp:nvSpPr>
        <dsp:cNvPr id="0" name=""/>
        <dsp:cNvSpPr/>
      </dsp:nvSpPr>
      <dsp:spPr>
        <a:xfrm>
          <a:off x="0" y="22324"/>
          <a:ext cx="8501122" cy="208956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B66EF-0C8F-4B70-9479-92404FFBD751}">
      <dsp:nvSpPr>
        <dsp:cNvPr id="0" name=""/>
        <dsp:cNvSpPr/>
      </dsp:nvSpPr>
      <dsp:spPr>
        <a:xfrm>
          <a:off x="6546720" y="178591"/>
          <a:ext cx="1517054" cy="17800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731C5-1797-4E87-BD04-7417B1F36AFA}">
      <dsp:nvSpPr>
        <dsp:cNvPr id="0" name=""/>
        <dsp:cNvSpPr/>
      </dsp:nvSpPr>
      <dsp:spPr>
        <a:xfrm rot="10800000">
          <a:off x="320691" y="2326203"/>
          <a:ext cx="1589293" cy="2268151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Развитие сельского хозяйства и расширение рынка сельскохозяйственной продукции</a:t>
          </a:r>
          <a:r>
            <a:rPr lang="ru-RU" sz="1200" kern="1200" dirty="0"/>
            <a:t>
</a:t>
          </a:r>
          <a:r>
            <a:rPr lang="ru-RU" sz="1200" kern="1200" baseline="0" dirty="0"/>
            <a:t> </a:t>
          </a:r>
          <a:r>
            <a:rPr lang="ru-RU" sz="1200" b="1" kern="1200" baseline="0" dirty="0"/>
            <a:t>107,6 тыс.рублей</a:t>
          </a:r>
          <a:endParaRPr lang="ru-RU" sz="800" b="1" kern="1200" dirty="0"/>
        </a:p>
      </dsp:txBody>
      <dsp:txXfrm rot="10800000">
        <a:off x="369567" y="2326203"/>
        <a:ext cx="1491541" cy="2219275"/>
      </dsp:txXfrm>
    </dsp:sp>
    <dsp:sp modelId="{314D7995-19D2-4850-BC41-07480920937E}">
      <dsp:nvSpPr>
        <dsp:cNvPr id="0" name=""/>
        <dsp:cNvSpPr/>
      </dsp:nvSpPr>
      <dsp:spPr>
        <a:xfrm>
          <a:off x="2303888" y="178593"/>
          <a:ext cx="1808039" cy="18663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F226B-D050-4934-9DE6-8B88FDD59211}">
      <dsp:nvSpPr>
        <dsp:cNvPr id="0" name=""/>
        <dsp:cNvSpPr/>
      </dsp:nvSpPr>
      <dsp:spPr>
        <a:xfrm rot="10800000">
          <a:off x="2228716" y="2268153"/>
          <a:ext cx="1840338" cy="2375313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Создание благоприятных условий для развития малого и среднего предпринимательства</a:t>
          </a:r>
          <a:r>
            <a:rPr lang="ru-RU" sz="1200" kern="1200" dirty="0"/>
            <a:t>
</a:t>
          </a:r>
          <a:r>
            <a:rPr lang="ru-RU" sz="1200" kern="1200" baseline="0" dirty="0"/>
            <a:t> 9</a:t>
          </a:r>
          <a:r>
            <a:rPr lang="ru-RU" sz="1200" b="1" kern="1200" baseline="0" dirty="0"/>
            <a:t>,8 тыс.рублей </a:t>
          </a:r>
          <a:endParaRPr lang="ru-RU" sz="1200" b="1" kern="1200" dirty="0"/>
        </a:p>
      </dsp:txBody>
      <dsp:txXfrm rot="10800000">
        <a:off x="2285313" y="2268153"/>
        <a:ext cx="1727144" cy="2318716"/>
      </dsp:txXfrm>
    </dsp:sp>
    <dsp:sp modelId="{68F8CDFF-BD0E-41DD-9906-BD33079A7464}">
      <dsp:nvSpPr>
        <dsp:cNvPr id="0" name=""/>
        <dsp:cNvSpPr/>
      </dsp:nvSpPr>
      <dsp:spPr>
        <a:xfrm>
          <a:off x="501194" y="151808"/>
          <a:ext cx="1534323" cy="17109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32B6B-C454-41EA-AED8-7493E68110B2}">
      <dsp:nvSpPr>
        <dsp:cNvPr id="0" name=""/>
        <dsp:cNvSpPr/>
      </dsp:nvSpPr>
      <dsp:spPr>
        <a:xfrm rot="10800000">
          <a:off x="4416988" y="2268156"/>
          <a:ext cx="1868296" cy="2375313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Создание благоприятных условий для привлечения инвестиций</a:t>
          </a:r>
          <a:r>
            <a:rPr lang="ru-RU" sz="1200" kern="1200" dirty="0"/>
            <a:t>
</a:t>
          </a:r>
          <a:r>
            <a:rPr lang="ru-RU" sz="1200" b="1" kern="1200" baseline="0" dirty="0"/>
            <a:t> 113,9 тыс.рублей</a:t>
          </a:r>
          <a:endParaRPr lang="ru-RU" sz="1200" b="1" kern="1200" dirty="0"/>
        </a:p>
      </dsp:txBody>
      <dsp:txXfrm rot="10800000">
        <a:off x="4474445" y="2268156"/>
        <a:ext cx="1753382" cy="2317856"/>
      </dsp:txXfrm>
    </dsp:sp>
    <dsp:sp modelId="{5912F3ED-E65A-436A-82B5-0677D9010D6F}">
      <dsp:nvSpPr>
        <dsp:cNvPr id="0" name=""/>
        <dsp:cNvSpPr/>
      </dsp:nvSpPr>
      <dsp:spPr>
        <a:xfrm>
          <a:off x="4500592" y="285754"/>
          <a:ext cx="1636199" cy="17087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5DCBA-23C8-4721-A0F0-6C4F732C9DE9}">
      <dsp:nvSpPr>
        <dsp:cNvPr id="0" name=""/>
        <dsp:cNvSpPr/>
      </dsp:nvSpPr>
      <dsp:spPr>
        <a:xfrm rot="10800000">
          <a:off x="6467273" y="2321740"/>
          <a:ext cx="1801363" cy="2263682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Улучшение условий и охраны труда</a:t>
          </a:r>
          <a:r>
            <a:rPr lang="ru-RU" sz="1200" kern="1200" dirty="0"/>
            <a:t>
</a:t>
          </a:r>
          <a:r>
            <a:rPr lang="ru-RU" sz="1200" b="1" kern="1200" baseline="0" dirty="0"/>
            <a:t> 6,0 тыс.рублей</a:t>
          </a:r>
          <a:r>
            <a:rPr lang="ru-RU" sz="1900" b="1" kern="1200" baseline="0" dirty="0"/>
            <a:t>     </a:t>
          </a:r>
          <a:endParaRPr lang="ru-RU" sz="1900" b="1" kern="1200" dirty="0"/>
        </a:p>
      </dsp:txBody>
      <dsp:txXfrm rot="10800000">
        <a:off x="6522671" y="2321740"/>
        <a:ext cx="1690567" cy="2208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00D04-EDBF-4F01-AB7A-A7A004845F87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E3773-2C9D-4672-9CC8-2F41150CC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49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E3773-2C9D-4672-9CC8-2F41150CC95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403982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88412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142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222195"/>
            <a:ext cx="732983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391393"/>
            <a:ext cx="732983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1%82%D1%8B%D0%BD%D1%8C" TargetMode="External"/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18" Type="http://schemas.openxmlformats.org/officeDocument/2006/relationships/diagramColors" Target="../diagrams/colors4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17" Type="http://schemas.openxmlformats.org/officeDocument/2006/relationships/diagramQuickStyle" Target="../diagrams/quickStyle4.xml"/><Relationship Id="rId2" Type="http://schemas.openxmlformats.org/officeDocument/2006/relationships/image" Target="../media/image6.jpeg"/><Relationship Id="rId16" Type="http://schemas.openxmlformats.org/officeDocument/2006/relationships/diagramLayout" Target="../diagrams/layout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diagramData" Target="../diagrams/data4.xml"/><Relationship Id="rId10" Type="http://schemas.openxmlformats.org/officeDocument/2006/relationships/diagramData" Target="../diagrams/data3.xml"/><Relationship Id="rId19" Type="http://schemas.microsoft.com/office/2007/relationships/diagramDrawing" Target="../diagrams/drawing4.xml"/><Relationship Id="rId4" Type="http://schemas.openxmlformats.org/officeDocument/2006/relationships/image" Target="../media/image9.pn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4143380"/>
            <a:ext cx="5438408" cy="859205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/>
              <a:t>БЮДЖЕТ ДЛЯ ГРАЖДАН</a:t>
            </a:r>
            <a:br>
              <a:rPr lang="ru-RU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643446"/>
            <a:ext cx="5490186" cy="1357322"/>
          </a:xfrm>
        </p:spPr>
        <p:txBody>
          <a:bodyPr>
            <a:normAutofit/>
          </a:bodyPr>
          <a:lstStyle/>
          <a:p>
            <a:pPr algn="ctr"/>
            <a:r>
              <a:rPr lang="ru-RU" i="1" dirty="0">
                <a:solidFill>
                  <a:schemeClr val="bg1"/>
                </a:solidFill>
              </a:rPr>
              <a:t>Отчет об исполнении бюджета Юкаменского района</a:t>
            </a:r>
          </a:p>
        </p:txBody>
      </p:sp>
      <p:pic>
        <p:nvPicPr>
          <p:cNvPr id="5" name="Picture 4" descr="C:\Users\Admin\Desktop\фото, видео, музыка\для баннера фото\готовое на баннер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378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герб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148" y="214290"/>
            <a:ext cx="785818" cy="147049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00042"/>
            <a:ext cx="7858180" cy="10715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Муниципальное образование «Муниципальный</a:t>
            </a:r>
            <a:r>
              <a:rPr kumimoji="0" lang="ru-RU" sz="3600" b="1" i="0" u="none" strike="noStrike" kern="1200" cap="none" spc="50" normalizeH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округ </a:t>
            </a:r>
            <a:r>
              <a:rPr kumimoji="0" lang="ru-RU" sz="36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Юкаменский район Удмуртской Республики»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4071942"/>
            <a:ext cx="24288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</a:rPr>
              <a:t>за 9 </a:t>
            </a:r>
          </a:p>
          <a:p>
            <a:r>
              <a:rPr lang="ru-RU" sz="3200" dirty="0">
                <a:solidFill>
                  <a:srgbClr val="FFFF00"/>
                </a:solidFill>
              </a:rPr>
              <a:t>месяцев 2023 года</a:t>
            </a:r>
          </a:p>
          <a:p>
            <a:endParaRPr lang="ru-RU" sz="3200" dirty="0">
              <a:solidFill>
                <a:srgbClr val="FFFF00"/>
              </a:solidFill>
            </a:endParaRPr>
          </a:p>
          <a:p>
            <a:endParaRPr lang="ru-RU" sz="3200" dirty="0">
              <a:solidFill>
                <a:srgbClr val="FFFF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4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88" y="188640"/>
            <a:ext cx="8678800" cy="839016"/>
          </a:xfrm>
          <a:solidFill>
            <a:schemeClr val="bg2">
              <a:lumMod val="25000"/>
              <a:alpha val="4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Неналоговые доходы </a:t>
            </a:r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бюджета  </a:t>
            </a:r>
            <a:r>
              <a:rPr lang="ru-RU" sz="2400" dirty="0">
                <a:solidFill>
                  <a:srgbClr val="FFFF00"/>
                </a:solidFill>
              </a:rPr>
              <a:t>Юкаменского района     за  9 месяцев 2023 года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28596" y="1500174"/>
          <a:ext cx="822960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19395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150" y="2357430"/>
            <a:ext cx="2002850" cy="1334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21644" cy="838446"/>
          </a:xfrm>
          <a:solidFill>
            <a:schemeClr val="bg2">
              <a:lumMod val="25000"/>
              <a:alpha val="4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Безвозмездные поступления  от других бюджетов бюджетной системы РФ</a:t>
            </a:r>
            <a:r>
              <a:rPr lang="ru-RU" sz="2400" dirty="0">
                <a:solidFill>
                  <a:srgbClr val="FFFF00"/>
                </a:solidFill>
              </a:rPr>
              <a:t> за 9 месяцев 2023 года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07921118"/>
              </p:ext>
            </p:extLst>
          </p:nvPr>
        </p:nvGraphicFramePr>
        <p:xfrm>
          <a:off x="357158" y="1428736"/>
          <a:ext cx="807249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37876"/>
          </a:xfrm>
          <a:solidFill>
            <a:schemeClr val="bg2">
              <a:lumMod val="25000"/>
              <a:alpha val="49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  <a:cs typeface="Times New Roman" pitchFamily="18" charset="0"/>
              </a:rPr>
              <a:t>Структура расходов  бюджета </a:t>
            </a:r>
            <a:r>
              <a:rPr lang="ru-RU" sz="2800" dirty="0">
                <a:solidFill>
                  <a:srgbClr val="FFFF00"/>
                </a:solidFill>
              </a:rPr>
              <a:t>Юкаменского района                                          за 9 месяцев 2023 года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248165"/>
              </p:ext>
            </p:extLst>
          </p:nvPr>
        </p:nvGraphicFramePr>
        <p:xfrm>
          <a:off x="285720" y="1357298"/>
          <a:ext cx="8858280" cy="550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16632"/>
            <a:ext cx="8358246" cy="812062"/>
          </a:xfrm>
          <a:solidFill>
            <a:schemeClr val="bg2">
              <a:lumMod val="25000"/>
              <a:alpha val="48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Расходы бюджета</a:t>
            </a:r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Юкаменского района за 9 месяцев 2023 года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267527"/>
              </p:ext>
            </p:extLst>
          </p:nvPr>
        </p:nvGraphicFramePr>
        <p:xfrm>
          <a:off x="142843" y="1071547"/>
          <a:ext cx="8858314" cy="5584313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158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0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4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7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за 9 месяцев 2022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тыс. рублей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за 9 месяцев 2023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тыс. рублей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Темп роста к уровню                 9 месяцев 2022г.,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Социально-значимые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207 173,5 </a:t>
                      </a:r>
                    </a:p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218 684,1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1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Общегосударственные вопросы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60 786,5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62 031,1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оборона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392,7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390,0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безопасность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1 933,2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2 288,1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экономика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19 669,1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17 124,6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Жилищно-коммунальное хозяйство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16 569,5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30 394,9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Охрана окружающей среды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5 167,4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1 327,7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9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Межбюджетные трансферты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9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Обслуживание муниципального долга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1 283,3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5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 – всего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Arial" pitchFamily="34" charset="0"/>
                          <a:cs typeface="Arial" pitchFamily="34" charset="0"/>
                        </a:rPr>
                        <a:t>312 975,4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332 240,5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8" name="Рисунок 7" descr="1da983cs-96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428736"/>
            <a:ext cx="1643074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01122" cy="928694"/>
          </a:xfrm>
          <a:solidFill>
            <a:schemeClr val="bg2">
              <a:lumMod val="25000"/>
              <a:alpha val="48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Социально-значимые расходы  бюджета </a:t>
            </a:r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Юкаменского района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822539"/>
              </p:ext>
            </p:extLst>
          </p:nvPr>
        </p:nvGraphicFramePr>
        <p:xfrm>
          <a:off x="428596" y="1428736"/>
          <a:ext cx="8229600" cy="5088433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571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13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Исполнено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 месяцев    2022 г.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 месяцев     2023 г.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Темп роста к уровню                    9 месяцев 2022 г.,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Образование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171 123,7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183 121,4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Культура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31 720,6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31 639,4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Социальная политика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2 913,4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2 812,5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Физическая культура и спорт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1 415,8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1 110,8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3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Социально-значимые расходы всего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207 173,5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218 684,1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Рисунок 7" descr="эмбле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94" y="1571612"/>
            <a:ext cx="1071538" cy="106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ая прямоугольная выноска 27"/>
          <p:cNvSpPr/>
          <p:nvPr/>
        </p:nvSpPr>
        <p:spPr>
          <a:xfrm>
            <a:off x="3275286" y="1247317"/>
            <a:ext cx="1872778" cy="1002956"/>
          </a:xfrm>
          <a:prstGeom prst="wedgeRoundRectCallout">
            <a:avLst>
              <a:gd name="adj1" fmla="val 16004"/>
              <a:gd name="adj2" fmla="val 88793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6074430" y="1285860"/>
            <a:ext cx="2643206" cy="1500198"/>
          </a:xfrm>
          <a:prstGeom prst="wedgeRoundRectCallout">
            <a:avLst>
              <a:gd name="adj1" fmla="val -96054"/>
              <a:gd name="adj2" fmla="val 47107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928694"/>
          </a:xfrm>
          <a:solidFill>
            <a:schemeClr val="bg2">
              <a:lumMod val="25000"/>
              <a:alpha val="4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«Развитие образования и воспитания» - 181 922,9 </a:t>
            </a:r>
            <a:r>
              <a:rPr lang="ru-RU" sz="2400" dirty="0" err="1">
                <a:solidFill>
                  <a:srgbClr val="FFFF00"/>
                </a:solidFill>
              </a:rPr>
              <a:t>тыс.рублей</a:t>
            </a:r>
            <a:r>
              <a:rPr lang="ru-RU" sz="2400" dirty="0">
                <a:solidFill>
                  <a:srgbClr val="FFFF00"/>
                </a:solidFill>
              </a:rPr>
              <a:t>	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723"/>
            <a:ext cx="8229600" cy="391880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85720" y="5000636"/>
            <a:ext cx="2357454" cy="1214446"/>
          </a:xfrm>
          <a:prstGeom prst="wedgeRoundRectCallout">
            <a:avLst>
              <a:gd name="adj1" fmla="val 76446"/>
              <a:gd name="adj2" fmla="val -55254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57158" y="1785926"/>
            <a:ext cx="1857388" cy="1285884"/>
          </a:xfrm>
          <a:prstGeom prst="wedgeRoundRectCallout">
            <a:avLst>
              <a:gd name="adj1" fmla="val 131012"/>
              <a:gd name="adj2" fmla="val 39279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200454" y="1374239"/>
            <a:ext cx="2484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Создание условий для реализации муниципальной программы, </a:t>
            </a:r>
          </a:p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6 544,0 тыс. 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87337" y="1210186"/>
            <a:ext cx="1928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Реализация молодежной политики, </a:t>
            </a:r>
          </a:p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1 694,1 тыс. руб.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2143108" y="2214554"/>
            <a:ext cx="6360214" cy="3421058"/>
            <a:chOff x="2286016" y="2928958"/>
            <a:chExt cx="6360214" cy="3421058"/>
          </a:xfrm>
        </p:grpSpPr>
        <p:sp>
          <p:nvSpPr>
            <p:cNvPr id="7" name="Скругленная прямоугольная выноска 6"/>
            <p:cNvSpPr/>
            <p:nvPr/>
          </p:nvSpPr>
          <p:spPr>
            <a:xfrm>
              <a:off x="6431652" y="5007500"/>
              <a:ext cx="2214578" cy="1214446"/>
            </a:xfrm>
            <a:prstGeom prst="wedgeRoundRectCallout">
              <a:avLst>
                <a:gd name="adj1" fmla="val -44191"/>
                <a:gd name="adj2" fmla="val -107597"/>
                <a:gd name="adj3" fmla="val 16667"/>
              </a:avLst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3" name="Диаграмма 12"/>
            <p:cNvGraphicFramePr/>
            <p:nvPr/>
          </p:nvGraphicFramePr>
          <p:xfrm>
            <a:off x="2286016" y="2928958"/>
            <a:ext cx="5310182" cy="34210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6574528" y="5057669"/>
              <a:ext cx="1928826" cy="10772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Развитие дошкольного образования          35 037,8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тыс.руб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85720" y="1928802"/>
            <a:ext cx="1857388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Дополнительное образование и воспитание детей,</a:t>
            </a:r>
          </a:p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15 771,1 тыс. руб.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596" y="5214950"/>
            <a:ext cx="2071702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общего образования          122 875,9 тыс. руб.</a:t>
            </a:r>
          </a:p>
          <a:p>
            <a:pPr lvl="0" algn="ctr"/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7020272" y="2786058"/>
            <a:ext cx="1909446" cy="1428760"/>
          </a:xfrm>
          <a:prstGeom prst="ellipse">
            <a:avLst/>
          </a:prstGeom>
          <a:blipFill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" name="Рисунок 19" descr="Без названия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20" y="5166724"/>
            <a:ext cx="1943097" cy="1584131"/>
          </a:xfrm>
          <a:prstGeom prst="ellipse">
            <a:avLst/>
          </a:prstGeom>
          <a:ln w="635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Рисунок 21" descr="волейбол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20" y="3500438"/>
            <a:ext cx="1695688" cy="1332186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https://sun9-70.userapi.com/c858136/v858136195/229ad3/GA6FX0EzXq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143380"/>
            <a:ext cx="385592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29684" cy="981892"/>
          </a:xfrm>
          <a:solidFill>
            <a:schemeClr val="bg2">
              <a:lumMod val="25000"/>
              <a:alpha val="48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 «</a:t>
            </a:r>
            <a:r>
              <a:rPr lang="ru-RU" sz="2000" b="1" dirty="0">
                <a:solidFill>
                  <a:srgbClr val="FFFF00"/>
                </a:solidFill>
              </a:rPr>
              <a:t>Охрана здоровья и формирование здорового образа жизни населения» – 1 120,8 тыс.рублей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s://sun9-32.userapi.com/c854216/v854216407/13235f/yjHVcM9M8H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2963" y="1506538"/>
            <a:ext cx="3835400" cy="239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sun1-83.userapi.com/c854216/v854216407/132367/OBNBkSAUyR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8" y="1484313"/>
            <a:ext cx="3729037" cy="247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s://sun9-52.userapi.com/c854216/v854216407/132377/ZkJP2RrFPT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143380"/>
            <a:ext cx="3806825" cy="245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Object 3"/>
          <p:cNvGraphicFramePr>
            <a:graphicFrameLocks noChangeAspect="1"/>
          </p:cNvGraphicFramePr>
          <p:nvPr/>
        </p:nvGraphicFramePr>
        <p:xfrm>
          <a:off x="2000232" y="1428736"/>
          <a:ext cx="7358114" cy="498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Скругленная прямоугольная выноска 28"/>
          <p:cNvSpPr/>
          <p:nvPr/>
        </p:nvSpPr>
        <p:spPr>
          <a:xfrm>
            <a:off x="357158" y="3786190"/>
            <a:ext cx="2428892" cy="1500198"/>
          </a:xfrm>
          <a:prstGeom prst="wedgeRoundRectCallout">
            <a:avLst>
              <a:gd name="adj1" fmla="val 65220"/>
              <a:gd name="adj2" fmla="val -37257"/>
              <a:gd name="adj3" fmla="val 16667"/>
            </a:avLst>
          </a:prstGeom>
          <a:solidFill>
            <a:schemeClr val="accent4">
              <a:lumMod val="60000"/>
              <a:lumOff val="40000"/>
              <a:alpha val="51000"/>
            </a:schemeClr>
          </a:solidFill>
          <a:ln>
            <a:solidFill>
              <a:schemeClr val="bg1">
                <a:alpha val="44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85720" y="3786190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Создание условий для развития физкультуры и спорта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116631"/>
            <a:ext cx="7943848" cy="950477"/>
          </a:xfrm>
          <a:solidFill>
            <a:schemeClr val="bg2">
              <a:lumMod val="25000"/>
              <a:alpha val="4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«Развитие культуры» - 31 753,4 тыс.рублей</a:t>
            </a: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2716378497"/>
              </p:ext>
            </p:extLst>
          </p:nvPr>
        </p:nvGraphicFramePr>
        <p:xfrm>
          <a:off x="357158" y="1643050"/>
          <a:ext cx="814393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116632"/>
            <a:ext cx="8462744" cy="1008112"/>
          </a:xfrm>
          <a:solidFill>
            <a:schemeClr val="bg2">
              <a:lumMod val="25000"/>
              <a:alpha val="4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«Социальная поддержка населения»                                                                                         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2 041,8 тыс.рублей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07746141"/>
              </p:ext>
            </p:extLst>
          </p:nvPr>
        </p:nvGraphicFramePr>
        <p:xfrm>
          <a:off x="1357290" y="3929066"/>
          <a:ext cx="6078016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93401082"/>
              </p:ext>
            </p:extLst>
          </p:nvPr>
        </p:nvGraphicFramePr>
        <p:xfrm>
          <a:off x="1285852" y="1571612"/>
          <a:ext cx="6215106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62174" cy="1000132"/>
          </a:xfrm>
          <a:solidFill>
            <a:schemeClr val="bg2">
              <a:lumMod val="25000"/>
              <a:alpha val="4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300" dirty="0">
                <a:solidFill>
                  <a:srgbClr val="FFFF00"/>
                </a:solidFill>
              </a:rPr>
              <a:t>«Создание условий для устойчивого экономического развития»        </a:t>
            </a:r>
            <a:br>
              <a:rPr lang="ru-RU" sz="2300" dirty="0">
                <a:solidFill>
                  <a:srgbClr val="FFFF00"/>
                </a:solidFill>
              </a:rPr>
            </a:br>
            <a:r>
              <a:rPr lang="ru-RU" sz="2300" dirty="0">
                <a:solidFill>
                  <a:srgbClr val="FFFF00"/>
                </a:solidFill>
              </a:rPr>
              <a:t>   237,3 тыс.рублей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00633006"/>
              </p:ext>
            </p:extLst>
          </p:nvPr>
        </p:nvGraphicFramePr>
        <p:xfrm>
          <a:off x="428596" y="1571612"/>
          <a:ext cx="850112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chemeClr val="bg2">
              <a:lumMod val="25000"/>
              <a:alpha val="49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Азбука бюджета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5720" y="1484784"/>
            <a:ext cx="8572560" cy="501605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Бюджет муниципального образования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– фонд денежных средств, предназначенный для финансирования функций, отнесенных к предметам ведения местного самоуправления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Бюджет консолидированный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– включает в себя бюджет района и бюджеты муниципальных образований-поселений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C1272D"/>
              </a:solidFill>
              <a:effectLst/>
              <a:uLnTx/>
              <a:uFillTx/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комплекс взаимоувязанных по задачам, срокам и ресурсам мероприятий и инструментов, реализуемых органами местного самоуправления в целях достижения целей и задач социально-экономического развития муниципального образования в определенной сфере деятельности.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долг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обязательства муниципального района по полученным кредитам, предоставленным гарантиям перед кредиторами по обязательствам заемщиков.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Предельный объем муниципального долга -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объем  муниципального долга, который не  должен превышать утвержденный общий годовой объем доходов бюджета муниципального образования без учета утвержденного объема безвозмездных поступлений.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57158" y="142853"/>
            <a:ext cx="8329642" cy="928694"/>
          </a:xfrm>
          <a:solidFill>
            <a:schemeClr val="bg2">
              <a:lumMod val="25000"/>
              <a:alpha val="49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 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   «Безопасность»  -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2 288,1 тыс.рублей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57290" y="2000240"/>
            <a:ext cx="614366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Предупреждение и ликвидация последствий чрезвычайных ситуаций, реализация мер пожарной безопасности –           </a:t>
            </a:r>
            <a:r>
              <a:rPr lang="ru-RU" sz="2400" b="1" dirty="0">
                <a:solidFill>
                  <a:srgbClr val="FFFF00"/>
                </a:solidFill>
              </a:rPr>
              <a:t>2 263,1 тыс.рублей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57290" y="4714884"/>
            <a:ext cx="614366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Гармонизация межэтнических отношений и участие в профилактике экстремизма –                                                    </a:t>
            </a:r>
            <a:r>
              <a:rPr lang="ru-RU" sz="2400" b="1" dirty="0">
                <a:solidFill>
                  <a:srgbClr val="FFFF00"/>
                </a:solidFill>
              </a:rPr>
              <a:t>0,0  тыс.рублей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57290" y="3286124"/>
            <a:ext cx="614366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Профилактика правонарушений –                                          </a:t>
            </a:r>
            <a:r>
              <a:rPr lang="ru-RU" sz="2400" b="1" dirty="0">
                <a:solidFill>
                  <a:srgbClr val="FFFF00"/>
                </a:solidFill>
              </a:rPr>
              <a:t>25,0 тыс.рублей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44624"/>
            <a:ext cx="8424935" cy="1000108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«Муниципальное хозяйство» 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64 848,6  тыс.рублей</a:t>
            </a:r>
            <a:endParaRPr lang="ru-RU" sz="2300" dirty="0">
              <a:solidFill>
                <a:srgbClr val="FFFF0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491880" y="1340768"/>
            <a:ext cx="5543560" cy="5184576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>
                <a:solidFill>
                  <a:srgbClr val="7030A0"/>
                </a:solidFill>
              </a:rPr>
              <a:t>Территориальное развитие (градостроительство и землеустройство) –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817,5 тыс.рублей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Содержание и развитие жилищного хозяйства –  </a:t>
            </a:r>
            <a:r>
              <a:rPr lang="ru-RU" sz="1800" b="1" dirty="0">
                <a:solidFill>
                  <a:srgbClr val="002060"/>
                </a:solidFill>
              </a:rPr>
              <a:t>7 446,4  тыс. рублей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Содержание и развитие коммунальной инфраструктуры – </a:t>
            </a:r>
            <a:r>
              <a:rPr lang="ru-RU" sz="1800" b="1" dirty="0">
                <a:solidFill>
                  <a:srgbClr val="002060"/>
                </a:solidFill>
              </a:rPr>
              <a:t>9 100,8 тыс.рублей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Комплексное обслуживание муниципальных учреждений – </a:t>
            </a:r>
            <a:r>
              <a:rPr lang="ru-RU" sz="1800" b="1" dirty="0">
                <a:solidFill>
                  <a:srgbClr val="002060"/>
                </a:solidFill>
              </a:rPr>
              <a:t>23 834,9 тыс.рублей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Благоустройство и охрана окружающей среды – 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6 804,4  </a:t>
            </a:r>
            <a:r>
              <a:rPr lang="ru-RU" sz="1800" b="1" dirty="0">
                <a:solidFill>
                  <a:srgbClr val="002060"/>
                </a:solidFill>
              </a:rPr>
              <a:t>тыс.рублей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Развитие транспортной системы (организация транспортного обслуживания населения, развитие дорожного хозяйства) -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16 778,2 </a:t>
            </a:r>
            <a:r>
              <a:rPr lang="ru-RU" sz="1800" b="1" dirty="0">
                <a:solidFill>
                  <a:srgbClr val="002060"/>
                </a:solidFill>
              </a:rPr>
              <a:t>тыс.рублей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Управление муниципальным имуществом и земельными ресурсами на 2022-2025 годы –   </a:t>
            </a:r>
            <a:r>
              <a:rPr lang="ru-RU" sz="1800" b="1" dirty="0">
                <a:solidFill>
                  <a:srgbClr val="002060"/>
                </a:solidFill>
              </a:rPr>
              <a:t>66,4 тыс.рублей</a:t>
            </a:r>
            <a:endParaRPr lang="ru-RU" sz="1800" b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b="1" dirty="0">
                <a:solidFill>
                  <a:srgbClr val="7030A0"/>
                </a:solidFill>
              </a:rPr>
              <a:t>	</a:t>
            </a:r>
          </a:p>
          <a:p>
            <a:pPr>
              <a:buNone/>
            </a:pP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28596" y="1857364"/>
            <a:ext cx="2857520" cy="178595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2285992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реализацию подпрограмм</a:t>
            </a:r>
          </a:p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направлено:</a:t>
            </a:r>
          </a:p>
        </p:txBody>
      </p:sp>
      <p:pic>
        <p:nvPicPr>
          <p:cNvPr id="11" name="Рисунок 10" descr="дорог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4000504"/>
            <a:ext cx="3092093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980727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«Энергосбережение и повышение энергетической эффективности» - 1 963,4 тыс.рублей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786058"/>
            <a:ext cx="8186766" cy="341417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6386" name="Picture 2" descr="C:\Users\User\Desktop\1283421425_Risunok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428736"/>
            <a:ext cx="8072494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116632"/>
            <a:ext cx="8319298" cy="1000132"/>
          </a:xfrm>
          <a:solidFill>
            <a:schemeClr val="bg2">
              <a:lumMod val="25000"/>
              <a:alpha val="4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«Муниципальное управление» 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32 076,7 тыс.рублей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466017001"/>
              </p:ext>
            </p:extLst>
          </p:nvPr>
        </p:nvGraphicFramePr>
        <p:xfrm>
          <a:off x="251519" y="1268760"/>
          <a:ext cx="8713917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7158" y="1571613"/>
            <a:ext cx="22145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17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3042" y="1928802"/>
            <a:ext cx="121444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7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3240" y="192880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sz="1700" b="1" dirty="0">
                <a:solidFill>
                  <a:srgbClr val="7030A0"/>
                </a:solidFill>
              </a:rPr>
              <a:t>               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29124" y="1928802"/>
            <a:ext cx="8572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7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7884" y="1928802"/>
            <a:ext cx="78581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72198" y="2000240"/>
            <a:ext cx="14287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7030A0"/>
                </a:solidFill>
              </a:rPr>
              <a:t> 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16" y="2000240"/>
            <a:ext cx="92869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7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regnum.ru/uploads/pictures/news/2016/05/27/regnum_picture_14643510591980906_norm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428736"/>
            <a:ext cx="4299018" cy="4357718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71414"/>
            <a:ext cx="8280920" cy="1000108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«Управление муниципальными финансами» -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4 070,1 тыс.рублей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15358673"/>
              </p:ext>
            </p:extLst>
          </p:nvPr>
        </p:nvGraphicFramePr>
        <p:xfrm>
          <a:off x="3786150" y="1785926"/>
          <a:ext cx="5357850" cy="377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neyva-news.ru/images/2021/03/29/29032021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500174"/>
            <a:ext cx="4396173" cy="4071966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55773308"/>
              </p:ext>
            </p:extLst>
          </p:nvPr>
        </p:nvGraphicFramePr>
        <p:xfrm>
          <a:off x="5004048" y="1808459"/>
          <a:ext cx="3888432" cy="3636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391306" cy="1000108"/>
          </a:xfrm>
          <a:solidFill>
            <a:schemeClr val="bg2">
              <a:lumMod val="25000"/>
              <a:alpha val="4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«Формирование современной городской среды» -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1 751,1 тыс.рублей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39"/>
            <a:ext cx="8496944" cy="895997"/>
          </a:xfrm>
          <a:solidFill>
            <a:schemeClr val="bg2">
              <a:lumMod val="25000"/>
              <a:alpha val="49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«Комплексное развитие сельских территорий» – 5 802,5 тыс. рублей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472590"/>
            <a:ext cx="8064896" cy="4824536"/>
          </a:xfrm>
        </p:spPr>
      </p:pic>
      <p:sp>
        <p:nvSpPr>
          <p:cNvPr id="5" name="TextBox 4"/>
          <p:cNvSpPr txBox="1"/>
          <p:nvPr/>
        </p:nvSpPr>
        <p:spPr>
          <a:xfrm>
            <a:off x="6156176" y="564906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- </a:t>
            </a:r>
            <a:r>
              <a:rPr lang="ru-RU" sz="2400" b="1" dirty="0">
                <a:solidFill>
                  <a:srgbClr val="FFFF00"/>
                </a:solidFill>
              </a:rPr>
              <a:t>5 802,5 </a:t>
            </a:r>
            <a:r>
              <a:rPr lang="ru-RU" sz="1600" b="1" dirty="0" err="1">
                <a:solidFill>
                  <a:srgbClr val="FFFF00"/>
                </a:solidFill>
              </a:rPr>
              <a:t>тыс.рублей</a:t>
            </a:r>
            <a:endParaRPr lang="ru-RU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76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2852"/>
            <a:ext cx="8280920" cy="928694"/>
          </a:xfrm>
          <a:solidFill>
            <a:schemeClr val="bg2">
              <a:lumMod val="25000"/>
              <a:alpha val="4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Показатели расходов бюджета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за 9 месяцев 2023 года, тыс.руб.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15862"/>
              </p:ext>
            </p:extLst>
          </p:nvPr>
        </p:nvGraphicFramePr>
        <p:xfrm>
          <a:off x="428596" y="1571612"/>
          <a:ext cx="8301039" cy="4784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7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7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2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месяцев 2023 года,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расходов в общем объеме расходов, в %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332 240,5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7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формируемые программно-целевым методом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329 876,8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8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2 363,7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Рисунок 14" descr="деревья с деньгами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714488"/>
            <a:ext cx="2500330" cy="114300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57256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Муниципальный дорожный фонд  за 9 месяцев 2023 года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147054"/>
              </p:ext>
            </p:extLst>
          </p:nvPr>
        </p:nvGraphicFramePr>
        <p:xfrm>
          <a:off x="357158" y="1500174"/>
          <a:ext cx="8429684" cy="5041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5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Источники образования</a:t>
                      </a: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 месяцев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2022 года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 месяцев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2023 года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534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Неиспользованные бюджетные ассигнования по состоянию на начало года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3 941,8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/>
                        <a:t>5 997,5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512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Доходы от уплаты</a:t>
                      </a:r>
                      <a:r>
                        <a:rPr lang="ru-RU" sz="1400" b="0" baseline="0" dirty="0"/>
                        <a:t> а</a:t>
                      </a:r>
                      <a:r>
                        <a:rPr lang="ru-RU" sz="1400" b="0" dirty="0"/>
                        <a:t>кцизов на автомобильный бензин, прямогонный бензин, дизельное топливо, моторные масла для дизельных и (или) карбюраторных</a:t>
                      </a:r>
                      <a:r>
                        <a:rPr lang="ru-RU" sz="1400" b="0" baseline="0" dirty="0"/>
                        <a:t> </a:t>
                      </a:r>
                      <a:r>
                        <a:rPr lang="ru-RU" sz="1400" b="0" dirty="0"/>
                        <a:t>(</a:t>
                      </a:r>
                      <a:r>
                        <a:rPr lang="ru-RU" sz="1400" b="0" dirty="0" err="1"/>
                        <a:t>инжекторных</a:t>
                      </a:r>
                      <a:r>
                        <a:rPr lang="ru-RU" sz="1400" b="0" dirty="0"/>
                        <a:t>) двигателей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15088,3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/>
                        <a:t>15 245,5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r>
                        <a:rPr lang="ru-RU" sz="1400" b="0" dirty="0"/>
                        <a:t>Безвозмездные</a:t>
                      </a:r>
                      <a:r>
                        <a:rPr lang="ru-RU" sz="1400" b="0" baseline="0" dirty="0"/>
                        <a:t> поступления на финансовое обеспечение дорожной деятельности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2525,3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4 773,5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r>
                        <a:rPr lang="ru-RU" sz="1400" b="1" dirty="0"/>
                        <a:t>ВСЕГО доходов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21 555,4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26 016,5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862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Ремонт и содержание автомобильных</a:t>
                      </a:r>
                      <a:r>
                        <a:rPr lang="ru-RU" sz="1400" b="0" baseline="0" dirty="0"/>
                        <a:t> дорог общего пользования  регионального и муниципального значения 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14 948,1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11 946,8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558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Комплекс</a:t>
                      </a:r>
                      <a:r>
                        <a:rPr lang="ru-RU" sz="1400" b="0" baseline="0" dirty="0"/>
                        <a:t> работ по содержанию автомобильных дорог (школьные маршруты)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4 313,8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4 831,4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779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Развитие сети автомобильных дорог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0,0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0,0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0588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Иные межбюджетные трансферты на строительство (реконструкцию), капитальный ремонт и ремонт автомобильных дорог, находящихся в муниципальной собственности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  <a:p>
                      <a:pPr algn="ctr"/>
                      <a:r>
                        <a:rPr lang="ru-RU" sz="1400" b="0" dirty="0"/>
                        <a:t>0,0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  <a:p>
                      <a:pPr algn="ctr"/>
                      <a:r>
                        <a:rPr lang="ru-RU" sz="1400" b="0" dirty="0"/>
                        <a:t>0,0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/>
                        <a:t>Всего расходов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19 261,9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16 778,2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28596" y="214291"/>
            <a:ext cx="8258204" cy="785818"/>
          </a:xfrm>
          <a:solidFill>
            <a:schemeClr val="bg2">
              <a:lumMod val="25000"/>
              <a:alpha val="47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Муниципальный долг</a:t>
            </a:r>
          </a:p>
        </p:txBody>
      </p:sp>
      <p:graphicFrame>
        <p:nvGraphicFramePr>
          <p:cNvPr id="21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41303126"/>
              </p:ext>
            </p:extLst>
          </p:nvPr>
        </p:nvGraphicFramePr>
        <p:xfrm>
          <a:off x="428596" y="1428736"/>
          <a:ext cx="8215369" cy="4660404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3867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3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9 месяцев 2022 года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тыс. руб.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9 месяцев 2023 года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127">
                <a:tc>
                  <a:txBody>
                    <a:bodyPr/>
                    <a:lstStyle/>
                    <a:p>
                      <a:r>
                        <a:rPr lang="ru-RU" sz="1400" b="0" baseline="0" dirty="0"/>
                        <a:t>Муниципальный долг на начало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29 956,5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33 956,5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012">
                <a:tc>
                  <a:txBody>
                    <a:bodyPr/>
                    <a:lstStyle/>
                    <a:p>
                      <a:r>
                        <a:rPr lang="ru-RU" sz="1400" b="0" dirty="0"/>
                        <a:t>Привлечение</a:t>
                      </a:r>
                      <a:r>
                        <a:rPr lang="ru-RU" sz="1400" b="0" baseline="0" dirty="0"/>
                        <a:t> кредитов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33 956,5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6 467,8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231">
                <a:tc>
                  <a:txBody>
                    <a:bodyPr/>
                    <a:lstStyle/>
                    <a:p>
                      <a:r>
                        <a:rPr lang="ru-RU" sz="1400" b="0" dirty="0"/>
                        <a:t>Погашение кредитов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29 956,5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0,0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871">
                <a:tc>
                  <a:txBody>
                    <a:bodyPr/>
                    <a:lstStyle/>
                    <a:p>
                      <a:r>
                        <a:rPr lang="ru-RU" sz="1400" b="0" baseline="0" dirty="0"/>
                        <a:t>Муниципальный долг на конец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33 956,5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40 424,3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777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0" dirty="0"/>
                        <a:t>Расходы</a:t>
                      </a:r>
                      <a:r>
                        <a:rPr lang="ru-RU" sz="1400" b="0" baseline="0" dirty="0"/>
                        <a:t> на обслуживание муниципального долга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1 283,3</a:t>
                      </a:r>
                    </a:p>
                    <a:p>
                      <a:pPr algn="ctr"/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0,0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1692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0" dirty="0"/>
                        <a:t>Верхний предел  муниципального долга на 1 января</a:t>
                      </a:r>
                      <a:r>
                        <a:rPr lang="ru-RU" sz="1400" b="0" baseline="0" dirty="0"/>
                        <a:t> следующего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33 956,5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40 424,3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5720" y="1357298"/>
            <a:ext cx="8572560" cy="521495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indent="-342900" algn="r">
              <a:spcBef>
                <a:spcPct val="0"/>
              </a:spcBef>
              <a:defRPr/>
            </a:pPr>
            <a:r>
              <a:rPr lang="ru-RU" altLang="ru-RU" sz="1200" b="1" dirty="0">
                <a:solidFill>
                  <a:srgbClr val="7030A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(продолжение)</a:t>
            </a:r>
            <a:endParaRPr lang="ru-RU" altLang="ru-RU" sz="1200" b="1" dirty="0">
              <a:solidFill>
                <a:srgbClr val="C1272D"/>
              </a:solidFill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Доходы бюджета</a:t>
            </a:r>
            <a:r>
              <a:rPr lang="ru-RU" altLang="ru-RU" sz="1600" b="1" dirty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поступающие от населения, организаций, учреждений в бюджет денежные средства в виде налогов, неналоговых поступлений (доходы от продажи имущества, штрафы и т.п.) и безвозмездных поступлений.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</a:t>
            </a:r>
            <a:r>
              <a:rPr lang="ru-RU" altLang="ru-RU" sz="1600" b="1" dirty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выплачиваемые из бюджета денежные средства.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Условно-утвержденные расходы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latin typeface="Palatino Linotype" pitchFamily="18" charset="0"/>
              </a:rPr>
              <a:t>не распределенные в плановом периоде по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sz="1600" b="1" dirty="0">
                <a:latin typeface="Palatino Linotype" pitchFamily="18" charset="0"/>
              </a:rPr>
              <a:t>разделам, подразделам, целевым статьям и видам расходов в ведомственной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sz="1600" b="1" dirty="0">
                <a:latin typeface="Palatino Linotype" pitchFamily="18" charset="0"/>
              </a:rPr>
              <a:t>структуре расходов бюджета бюджетные ассигнования.</a:t>
            </a:r>
            <a:endParaRPr lang="ru-RU" altLang="ru-RU" sz="1600" b="1" dirty="0">
              <a:solidFill>
                <a:prstClr val="black"/>
              </a:solidFill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Дефицит бюджета</a:t>
            </a:r>
            <a:r>
              <a:rPr lang="ru-RU" altLang="ru-RU" sz="1600" b="1" dirty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превышение расходов бюджета над его доходами.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средства, предоставляемые одним бюджетом бюджетной системы РФ другому бюджету бюджетной системы РФ. Виды: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Дотации</a:t>
            </a:r>
            <a:r>
              <a:rPr lang="ru-RU" altLang="ru-RU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атинский язык"/>
              </a:rPr>
              <a:t>лат.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a-Latn" altLang="ru-RU" sz="1600" b="1" i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dotatio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дар, пожертвование)</a:t>
            </a:r>
            <a:r>
              <a:rPr lang="ru-RU" altLang="ru-RU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межбюджетные трансферты, предоставляемые на безвозмездной и безвозвратной основе без установления направлений и (или) условий их использования.  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Субсидии</a:t>
            </a:r>
            <a:r>
              <a:rPr lang="ru-RU" altLang="ru-RU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атинский язык"/>
              </a:rPr>
              <a:t>лат.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a-Latn" altLang="ru-RU" sz="1600" b="1" i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subsidium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помощь, поддержка) — межбюджетные трансферты, предоставляемые в целях </a:t>
            </a:r>
            <a:r>
              <a:rPr lang="ru-RU" altLang="ru-RU" sz="1600" b="1" dirty="0" err="1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софинансирования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расходных обязательств того бюджета, которому они предоставляются.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 err="1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Субве́нции</a:t>
            </a: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Латынь"/>
              </a:rPr>
              <a:t>лат.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subvenire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«приходить на помощь») — межбюджетные трансферты, предоставляемые в целях финансирования расходных обязательств того бюджета, которому они предоставляются, возникающих при передаче полномочий с того бюджета, из которого они предоставляются.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3"/>
            <a:ext cx="8329642" cy="928694"/>
          </a:xfrm>
          <a:solidFill>
            <a:schemeClr val="bg2">
              <a:lumMod val="25000"/>
              <a:alpha val="49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Меры социальной поддержки отдельным категориям граждан за 9 месяцев 202 года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1804"/>
              </p:ext>
            </p:extLst>
          </p:nvPr>
        </p:nvGraphicFramePr>
        <p:xfrm>
          <a:off x="285721" y="1500174"/>
          <a:ext cx="8643997" cy="473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3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6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Меры социальной поддержки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Условия выплат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Количество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получателей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Сумма расходов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0690">
                <a:tc>
                  <a:txBody>
                    <a:bodyPr/>
                    <a:lstStyle/>
                    <a:p>
                      <a:r>
                        <a:rPr lang="ru-RU" sz="1400" dirty="0"/>
                        <a:t>- Компенсация</a:t>
                      </a:r>
                      <a:r>
                        <a:rPr lang="ru-RU" dirty="0"/>
                        <a:t>  </a:t>
                      </a:r>
                      <a:r>
                        <a:rPr lang="ru-RU" sz="1400" dirty="0"/>
                        <a:t>части платы, взимаемой с родителей (законных представителей) за присмотр и уход за детьми в образовательных </a:t>
                      </a:r>
                      <a:r>
                        <a:rPr lang="ru-RU" sz="1400" baseline="0" dirty="0"/>
                        <a:t> организациях, находящихся на территории Удмуртской Республики, реализующих образовательную программу дошкольного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Возмещение расходов по факту:</a:t>
                      </a:r>
                    </a:p>
                    <a:p>
                      <a:r>
                        <a:rPr lang="ru-RU" sz="1400" dirty="0"/>
                        <a:t>20% - на</a:t>
                      </a:r>
                      <a:r>
                        <a:rPr lang="ru-RU" sz="1400" baseline="0" dirty="0"/>
                        <a:t> первого ребенка,</a:t>
                      </a:r>
                      <a:endParaRPr lang="ru-RU" sz="1400" dirty="0"/>
                    </a:p>
                    <a:p>
                      <a:r>
                        <a:rPr lang="ru-RU" sz="1400" dirty="0"/>
                        <a:t>50% - на второго ребенка,</a:t>
                      </a:r>
                    </a:p>
                    <a:p>
                      <a:r>
                        <a:rPr lang="ru-RU" sz="1400" baseline="0" dirty="0"/>
                        <a:t>70% - на третьего ребенка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400" dirty="0"/>
                        <a:t>13 чел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400" dirty="0"/>
                        <a:t>25 чел</a:t>
                      </a:r>
                    </a:p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26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400" dirty="0"/>
                        <a:t>24,2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400" dirty="0"/>
                        <a:t>112,0</a:t>
                      </a:r>
                    </a:p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157,1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1400" dirty="0"/>
                        <a:t>Предоставлению мер социальной поддержки по освобождению родителей (законных представителей),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ru-RU" sz="1400" dirty="0"/>
                        <a:t>если один или оба из которых являются инвалидами первой или второй группы и не имеют других доходов, кроме пенсии, от платы за присмотр и уход за детьми в образовательных</a:t>
                      </a:r>
                      <a:r>
                        <a:rPr lang="ru-RU" sz="1400" baseline="0" dirty="0"/>
                        <a:t> организациях, реализующих программу дошкольного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100 % освобождение от родительской платы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3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135467"/>
              </p:ext>
            </p:extLst>
          </p:nvPr>
        </p:nvGraphicFramePr>
        <p:xfrm>
          <a:off x="214281" y="1571612"/>
          <a:ext cx="8572563" cy="4769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9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16">
                <a:tc>
                  <a:txBody>
                    <a:bodyPr/>
                    <a:lstStyle/>
                    <a:p>
                      <a:pPr algn="just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Расходы по присмотру и уходу  за детьми-инвалидами, детьми-сиротами и детьми оставшимися без попечения родителей, а также за детьми с туберкулёзной интоксикацией, </a:t>
                      </a:r>
                    </a:p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обучающихся в муниципальных</a:t>
                      </a:r>
                    </a:p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образовательных организациях,</a:t>
                      </a:r>
                    </a:p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находящихся на территории Удмуртской Республики реализующих образовательную программу дошкольного  образования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100% освобождение от родительской платы 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2 чел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5,9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3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- Обеспечение учащихся общеобразовательных</a:t>
                      </a:r>
                      <a:r>
                        <a:rPr lang="ru-RU" sz="1200" baseline="0" dirty="0"/>
                        <a:t> учреждений качественным сбалансированным питанием      </a:t>
                      </a:r>
                      <a:endParaRPr lang="ru-RU" sz="1200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200" dirty="0"/>
                        <a:t>питание детей из малообеспеченных семей  - 67 рублей за 1 ребенка;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/>
                        <a:t> завтрак</a:t>
                      </a:r>
                      <a:r>
                        <a:rPr lang="ru-RU" sz="1200" baseline="0" dirty="0"/>
                        <a:t> обучающихся 1-4 классов -15 руб.92 коп.;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/>
                        <a:t> горячие обеды обучающихся 1-4 классов – 67 рублей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/>
                        <a:t> дети с ограниченными возможностями – 82 руб.92 коп.</a:t>
                      </a:r>
                    </a:p>
                    <a:p>
                      <a:pPr>
                        <a:buFontTx/>
                        <a:buNone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304 чел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298 чел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9 чел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498,3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1 595,0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96,2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38424"/>
            <a:ext cx="8258204" cy="136188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509824"/>
              </p:ext>
            </p:extLst>
          </p:nvPr>
        </p:nvGraphicFramePr>
        <p:xfrm>
          <a:off x="357158" y="1268649"/>
          <a:ext cx="8643999" cy="5375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5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1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-Предоставление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 мер социальной поддержки многодетным семьям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-Бесплатное питание для обучающихся  образовательных организаций  </a:t>
                      </a:r>
                    </a:p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(67 руб. в день на 1 ребенка)</a:t>
                      </a:r>
                    </a:p>
                    <a:p>
                      <a:pPr algn="ctr"/>
                      <a:endParaRPr lang="ru-RU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175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1 165,5</a:t>
                      </a:r>
                    </a:p>
                    <a:p>
                      <a:pPr algn="ctr"/>
                      <a:endParaRPr lang="ru-RU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993">
                <a:tc>
                  <a:txBody>
                    <a:bodyPr/>
                    <a:lstStyle/>
                    <a:p>
                      <a:r>
                        <a:rPr lang="ru-RU" sz="1200" dirty="0"/>
                        <a:t>-Доплаты к пенсиям муниципальных служащих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38 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1 124,5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0256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-Денежная компенсация расходов по оплате жилых помещений и коммунальных услуг специалистам муниципальных организаций , проживающим</a:t>
                      </a:r>
                      <a:r>
                        <a:rPr lang="ru-RU" sz="1200" baseline="0" dirty="0"/>
                        <a:t> и работающим в сельских населенных пунктах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Расчет</a:t>
                      </a:r>
                      <a:r>
                        <a:rPr lang="ru-RU" sz="1200" baseline="0" dirty="0"/>
                        <a:t> производится исходя из тарифов и нормативов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400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6 498,76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0212">
                <a:tc>
                  <a:txBody>
                    <a:bodyPr/>
                    <a:lstStyle/>
                    <a:p>
                      <a:r>
                        <a:rPr lang="ru-RU" b="0" baseline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Оказание материальной помощи семьям, оказавшимся в трудной ситуации (пожары)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Единовременно</a:t>
                      </a:r>
                    </a:p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 5000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1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303126"/>
              </p:ext>
            </p:extLst>
          </p:nvPr>
        </p:nvGraphicFramePr>
        <p:xfrm>
          <a:off x="1365250" y="1390650"/>
          <a:ext cx="7330189" cy="4516327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242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2420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2020 год , оценка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тыс. руб.</a:t>
                      </a: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2021 год, прогноз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2022 год, прогноз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тыс. руб.</a:t>
                      </a: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2023 год, прогноз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baseline="0" dirty="0"/>
                        <a:t>Муниципальный долг на начало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dirty="0"/>
                        <a:t>Привлечение</a:t>
                      </a:r>
                      <a:r>
                        <a:rPr lang="ru-RU" sz="1400" b="1" baseline="0" dirty="0"/>
                        <a:t> кредитов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dirty="0"/>
                        <a:t>Погашение кредитов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648">
                <a:tc>
                  <a:txBody>
                    <a:bodyPr/>
                    <a:lstStyle/>
                    <a:p>
                      <a:r>
                        <a:rPr lang="ru-RU" sz="1400" b="1" baseline="0" dirty="0"/>
                        <a:t>Муниципальный долг на конец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816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1" dirty="0"/>
                        <a:t>Расходы</a:t>
                      </a:r>
                      <a:r>
                        <a:rPr lang="ru-RU" sz="1400" b="1" baseline="0" dirty="0"/>
                        <a:t> на обслуживание муниципального долга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2012,0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1630,0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1630,0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1630,0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312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1" dirty="0"/>
                        <a:t>Верхний предел  муниципального долга на 1 января</a:t>
                      </a:r>
                      <a:r>
                        <a:rPr lang="ru-RU" sz="1400" b="1" baseline="0" dirty="0"/>
                        <a:t> следующего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Picture 1" descr="C:\Users\Admin\Desktop\фото, видео, музыка\фото лестница-пруд-дамб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/>
          </p:cNvSpPr>
          <p:nvPr/>
        </p:nvSpPr>
        <p:spPr>
          <a:xfrm>
            <a:off x="928662" y="214291"/>
            <a:ext cx="7286676" cy="857256"/>
          </a:xfrm>
          <a:prstGeom prst="rect">
            <a:avLst/>
          </a:prstGeom>
          <a:solidFill>
            <a:schemeClr val="bg2">
              <a:lumMod val="25000"/>
              <a:alpha val="48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schemeClr val="tx1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schemeClr val="tx1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Спасибо за внимание!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Контактная информация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Заместитель Главы Администрации 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– начальник Управления финансов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baseline="0" dirty="0" err="1">
                <a:solidFill>
                  <a:srgbClr val="FFFF00"/>
                </a:solidFill>
                <a:latin typeface="+mj-lt"/>
              </a:rPr>
              <a:t>Бекмансурова</a:t>
            </a:r>
            <a:r>
              <a:rPr lang="ru-RU" sz="2800" b="1" baseline="0" dirty="0">
                <a:solidFill>
                  <a:srgbClr val="FFFF00"/>
                </a:solidFill>
                <a:latin typeface="+mj-lt"/>
              </a:rPr>
              <a:t> Розалия </a:t>
            </a:r>
            <a:r>
              <a:rPr lang="ru-RU" sz="2800" b="1" baseline="0" dirty="0" err="1">
                <a:solidFill>
                  <a:srgbClr val="FFFF00"/>
                </a:solidFill>
                <a:latin typeface="+mj-lt"/>
              </a:rPr>
              <a:t>Ибрагимовна</a:t>
            </a:r>
            <a:endParaRPr lang="ru-RU" sz="2800" b="1" baseline="0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baseline="0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Телефон: (34161) 21209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>
                <a:solidFill>
                  <a:srgbClr val="FFFF00"/>
                </a:solidFill>
                <a:latin typeface="+mj-lt"/>
              </a:rPr>
              <a:t>E-mail</a:t>
            </a:r>
            <a:r>
              <a:rPr lang="ru-RU" sz="2800" b="1" baseline="0" dirty="0">
                <a:solidFill>
                  <a:srgbClr val="FFFF00"/>
                </a:solidFill>
                <a:latin typeface="+mj-lt"/>
              </a:rPr>
              <a:t>: </a:t>
            </a:r>
            <a:r>
              <a:rPr lang="en-US" sz="2800" b="1" dirty="0">
                <a:solidFill>
                  <a:srgbClr val="FFFF00"/>
                </a:solidFill>
                <a:latin typeface="+mj-lt"/>
              </a:rPr>
              <a:t>minfin23@udmnet.ru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FFFF00"/>
                </a:solidFill>
              </a:rPr>
              <a:t>Бюджетный процесс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1214422"/>
            <a:ext cx="143161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Составление проекта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2786058"/>
            <a:ext cx="1818441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Рассмотрение и утверждение бюджета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86578" y="5500702"/>
            <a:ext cx="172819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Исполнение </a:t>
            </a:r>
          </a:p>
          <a:p>
            <a:pPr algn="ctr">
              <a:defRPr/>
            </a:pPr>
            <a:r>
              <a:rPr lang="ru-RU" sz="1600" b="1" dirty="0"/>
              <a:t>бюджета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5072074"/>
            <a:ext cx="1651469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/>
              <a:t>Контроль</a:t>
            </a:r>
          </a:p>
          <a:p>
            <a:pPr algn="ctr">
              <a:defRPr/>
            </a:pPr>
            <a:r>
              <a:rPr lang="ru-RU" sz="1600" b="1" dirty="0"/>
              <a:t> за исполнением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2714620"/>
            <a:ext cx="162483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Отчет</a:t>
            </a:r>
          </a:p>
          <a:p>
            <a:pPr algn="ctr">
              <a:defRPr/>
            </a:pPr>
            <a:r>
              <a:rPr lang="ru-RU" sz="1600" b="1" dirty="0"/>
              <a:t>об исполнении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6929454" y="40005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4357686" y="571501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2214546" y="378619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500430" y="2214554"/>
            <a:ext cx="2952328" cy="329320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600" b="1" dirty="0"/>
              <a:t>Бюджетный процесс- это деятельность органов государственной власти, местного самоуправления и иных участников по составлению и рассмотрению проектов бюджетов, контролю за их исполнением, а также по осуществлению бюджетного учета, составлению, проверке, рассмотрению и утверждению бюджетной отчетности</a:t>
            </a:r>
          </a:p>
        </p:txBody>
      </p:sp>
      <p:sp>
        <p:nvSpPr>
          <p:cNvPr id="29" name="Стрелка углом вверх 28"/>
          <p:cNvSpPr/>
          <p:nvPr/>
        </p:nvSpPr>
        <p:spPr>
          <a:xfrm flipV="1">
            <a:off x="6500826" y="1643049"/>
            <a:ext cx="928694" cy="92869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углом вверх 29"/>
          <p:cNvSpPr/>
          <p:nvPr/>
        </p:nvSpPr>
        <p:spPr>
          <a:xfrm rot="16200000" flipV="1">
            <a:off x="2214546" y="1643050"/>
            <a:ext cx="928694" cy="85725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Схема 17"/>
          <p:cNvGraphicFramePr/>
          <p:nvPr/>
        </p:nvGraphicFramePr>
        <p:xfrm>
          <a:off x="1428728" y="1071546"/>
          <a:ext cx="7572428" cy="5421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3143240" y="142852"/>
            <a:ext cx="3168329" cy="755209"/>
            <a:chOff x="30433" y="2310"/>
            <a:chExt cx="3168329" cy="755209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0433" y="2310"/>
              <a:ext cx="3168329" cy="7552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52552" y="24429"/>
              <a:ext cx="3124091" cy="710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915" tIns="54610" rIns="81915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300" kern="1200" dirty="0">
                  <a:solidFill>
                    <a:srgbClr val="FFFF00"/>
                  </a:solidFill>
                </a:rPr>
                <a:t>БЮДЖЕТ</a:t>
              </a:r>
            </a:p>
          </p:txBody>
        </p:sp>
      </p:grpSp>
      <p:sp>
        <p:nvSpPr>
          <p:cNvPr id="23" name="Стрелка углом вверх 22"/>
          <p:cNvSpPr/>
          <p:nvPr/>
        </p:nvSpPr>
        <p:spPr>
          <a:xfrm flipV="1">
            <a:off x="6357950" y="428604"/>
            <a:ext cx="571504" cy="571504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углом вверх 23"/>
          <p:cNvSpPr/>
          <p:nvPr/>
        </p:nvSpPr>
        <p:spPr>
          <a:xfrm rot="16200000" flipV="1">
            <a:off x="2464578" y="428604"/>
            <a:ext cx="607223" cy="535785"/>
          </a:xfrm>
          <a:prstGeom prst="bent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2852"/>
            <a:ext cx="8280920" cy="928694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Основные характеристики бюджета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Юкаменского района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64802"/>
              </p:ext>
            </p:extLst>
          </p:nvPr>
        </p:nvGraphicFramePr>
        <p:xfrm>
          <a:off x="750067" y="1772816"/>
          <a:ext cx="7643866" cy="39605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43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335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месяцев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месяцев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312 608,7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326 587,1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312 975,2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332 240,5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долга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33 956,5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40424,3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9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-366,5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-5653,3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Рисунок 7" descr="весы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916832"/>
            <a:ext cx="1785950" cy="129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im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28" y="1071546"/>
            <a:ext cx="6528928" cy="407196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" name="Рисунок 10" descr="2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50" y="3643314"/>
            <a:ext cx="2581453" cy="30290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86644" y="5214950"/>
            <a:ext cx="128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Доходы бюджета</a:t>
            </a:r>
          </a:p>
        </p:txBody>
      </p:sp>
      <p:sp>
        <p:nvSpPr>
          <p:cNvPr id="13" name="Стрелка вправо 12"/>
          <p:cNvSpPr/>
          <p:nvPr/>
        </p:nvSpPr>
        <p:spPr>
          <a:xfrm rot="2087617">
            <a:off x="3714968" y="4622047"/>
            <a:ext cx="3161824" cy="74106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289016">
            <a:off x="5284051" y="4059265"/>
            <a:ext cx="1789371" cy="61121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522031">
            <a:off x="6606201" y="3866593"/>
            <a:ext cx="828120" cy="41953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358082" y="5786454"/>
            <a:ext cx="135646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Bosk" pitchFamily="2" charset="0"/>
              </a:rPr>
              <a:t>326 587,1</a:t>
            </a:r>
          </a:p>
          <a:p>
            <a:r>
              <a:rPr lang="ru-RU" sz="1400" b="1" dirty="0">
                <a:latin typeface="Bosk" pitchFamily="2" charset="0"/>
              </a:rPr>
              <a:t>тыс. руб</a:t>
            </a:r>
            <a:r>
              <a:rPr lang="ru-RU" sz="1400" dirty="0">
                <a:latin typeface="Bosk" pitchFamily="2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4612" y="142853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Структура доходов бюджета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за  9 месяцев 2023 года</a:t>
            </a:r>
          </a:p>
        </p:txBody>
      </p:sp>
      <p:sp>
        <p:nvSpPr>
          <p:cNvPr id="32" name="TextBox 31"/>
          <p:cNvSpPr txBox="1"/>
          <p:nvPr/>
        </p:nvSpPr>
        <p:spPr>
          <a:xfrm rot="20776232">
            <a:off x="2484642" y="3438997"/>
            <a:ext cx="1975444" cy="70788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Безвозмездные поступления</a:t>
            </a:r>
          </a:p>
        </p:txBody>
      </p:sp>
      <p:sp>
        <p:nvSpPr>
          <p:cNvPr id="33" name="TextBox 32"/>
          <p:cNvSpPr txBox="1"/>
          <p:nvPr/>
        </p:nvSpPr>
        <p:spPr>
          <a:xfrm rot="20814365">
            <a:off x="4770119" y="3148544"/>
            <a:ext cx="1382263" cy="64633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Налоговые</a:t>
            </a:r>
            <a:r>
              <a:rPr lang="ru-RU" b="1" dirty="0"/>
              <a:t> </a:t>
            </a:r>
          </a:p>
          <a:p>
            <a:r>
              <a:rPr lang="ru-RU" b="1" dirty="0">
                <a:solidFill>
                  <a:schemeClr val="bg1"/>
                </a:solidFill>
              </a:rPr>
              <a:t>доходы</a:t>
            </a:r>
          </a:p>
        </p:txBody>
      </p:sp>
      <p:sp>
        <p:nvSpPr>
          <p:cNvPr id="34" name="TextBox 33"/>
          <p:cNvSpPr txBox="1"/>
          <p:nvPr/>
        </p:nvSpPr>
        <p:spPr>
          <a:xfrm rot="20561699">
            <a:off x="5905033" y="3261507"/>
            <a:ext cx="1355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Неналоговые доходы</a:t>
            </a:r>
          </a:p>
        </p:txBody>
      </p:sp>
      <p:graphicFrame>
        <p:nvGraphicFramePr>
          <p:cNvPr id="38" name="Схема 37"/>
          <p:cNvGraphicFramePr/>
          <p:nvPr/>
        </p:nvGraphicFramePr>
        <p:xfrm>
          <a:off x="4286248" y="1214422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9" name="Схема 38"/>
          <p:cNvGraphicFramePr/>
          <p:nvPr/>
        </p:nvGraphicFramePr>
        <p:xfrm>
          <a:off x="6000760" y="1428736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1" name="TextBox 40"/>
          <p:cNvSpPr txBox="1"/>
          <p:nvPr/>
        </p:nvSpPr>
        <p:spPr>
          <a:xfrm rot="2157674">
            <a:off x="4357208" y="4515233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79%</a:t>
            </a:r>
          </a:p>
        </p:txBody>
      </p:sp>
      <p:sp>
        <p:nvSpPr>
          <p:cNvPr id="42" name="TextBox 41"/>
          <p:cNvSpPr txBox="1"/>
          <p:nvPr/>
        </p:nvSpPr>
        <p:spPr>
          <a:xfrm rot="2157674">
            <a:off x="5571654" y="415804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20%</a:t>
            </a:r>
          </a:p>
        </p:txBody>
      </p:sp>
      <p:sp>
        <p:nvSpPr>
          <p:cNvPr id="45" name="TextBox 44"/>
          <p:cNvSpPr txBox="1"/>
          <p:nvPr/>
        </p:nvSpPr>
        <p:spPr>
          <a:xfrm rot="2157674">
            <a:off x="6653520" y="3987650"/>
            <a:ext cx="1050980" cy="374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1%</a:t>
            </a:r>
          </a:p>
        </p:txBody>
      </p:sp>
      <p:graphicFrame>
        <p:nvGraphicFramePr>
          <p:cNvPr id="47" name="Схема 46"/>
          <p:cNvGraphicFramePr/>
          <p:nvPr/>
        </p:nvGraphicFramePr>
        <p:xfrm>
          <a:off x="1857356" y="928670"/>
          <a:ext cx="1857388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88640"/>
            <a:ext cx="8715436" cy="864096"/>
          </a:xfrm>
          <a:solidFill>
            <a:schemeClr val="bg2">
              <a:lumMod val="25000"/>
              <a:alpha val="48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Доходы бюджета </a:t>
            </a:r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</a:rPr>
              <a:t>Юкаменского района за 9 месяцев 2023 года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42910" y="1571612"/>
            <a:ext cx="8072495" cy="4515952"/>
            <a:chOff x="500034" y="2071678"/>
            <a:chExt cx="7274135" cy="1866972"/>
          </a:xfrm>
        </p:grpSpPr>
        <p:graphicFrame>
          <p:nvGraphicFramePr>
            <p:cNvPr id="7" name="Содержимое 4"/>
            <p:cNvGraphicFramePr>
              <a:graphicFrameLocks/>
            </p:cNvGraphicFramePr>
            <p:nvPr/>
          </p:nvGraphicFramePr>
          <p:xfrm>
            <a:off x="500034" y="2071678"/>
            <a:ext cx="7274135" cy="186697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2565092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96154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83134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714513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1528646">
                  <a:tc>
                    <a:txBody>
                      <a:bodyPr/>
                      <a:lstStyle/>
                      <a:p>
                        <a:pPr algn="ctr"/>
                        <a:endParaRPr lang="ru-RU" b="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9 месяцев  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2022 года, 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тыс. рублей</a:t>
                        </a:r>
                        <a:endPara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9 месяцев  2023 года, 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тыс. рублей</a:t>
                        </a:r>
                        <a:endPara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Темп роста к уровню 9 месяцев 2022г.,%</a:t>
                        </a:r>
                      </a:p>
                      <a:p>
                        <a:pPr algn="ctr"/>
                        <a:endParaRPr lang="ru-RU" sz="2000" b="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509549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Налоговые доходы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62 577,4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66870,2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106,9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901510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Неналоговые доходы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4 448,8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4237,3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95,2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901510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Безвозмездные поступления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245 582,5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255 479,6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104,0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587942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Всего доходов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312 608,7</a:t>
                        </a:r>
                        <a:endPara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326 587,1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104,5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pic>
          <p:nvPicPr>
            <p:cNvPr id="8" name="Рисунок 7" descr="main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407" y="2101212"/>
              <a:ext cx="2045802" cy="5738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60" cy="838446"/>
          </a:xfrm>
          <a:solidFill>
            <a:schemeClr val="bg2">
              <a:lumMod val="25000"/>
              <a:alpha val="48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Налоговые доходы бюджета </a:t>
            </a:r>
            <a:r>
              <a:rPr lang="ru-RU" sz="2400" dirty="0">
                <a:solidFill>
                  <a:srgbClr val="FFFF00"/>
                </a:solidFill>
              </a:rPr>
              <a:t>Юкаменского района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за  9 месяцев 2023 года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642910" y="1545421"/>
          <a:ext cx="7823841" cy="495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ндфл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84" y="2214554"/>
            <a:ext cx="2181518" cy="1340800"/>
          </a:xfrm>
          <a:prstGeom prst="wedgeRoundRectCallout">
            <a:avLst>
              <a:gd name="adj1" fmla="val -68029"/>
              <a:gd name="adj2" fmla="val 582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7515</TotalTime>
  <Words>2357</Words>
  <Application>Microsoft Office PowerPoint</Application>
  <PresentationFormat>Экран (4:3)</PresentationFormat>
  <Paragraphs>496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Bosk</vt:lpstr>
      <vt:lpstr>Calibri</vt:lpstr>
      <vt:lpstr>Palatino Linotype</vt:lpstr>
      <vt:lpstr>Times New Roman</vt:lpstr>
      <vt:lpstr>Wingdings</vt:lpstr>
      <vt:lpstr>Office Theme</vt:lpstr>
      <vt:lpstr>БЮДЖЕТ ДЛЯ ГРАЖДАН </vt:lpstr>
      <vt:lpstr>Азбука бюджета</vt:lpstr>
      <vt:lpstr>Презентация PowerPoint</vt:lpstr>
      <vt:lpstr>Бюджетный процесс</vt:lpstr>
      <vt:lpstr>Презентация PowerPoint</vt:lpstr>
      <vt:lpstr>Основные характеристики бюджета  Юкаменского района</vt:lpstr>
      <vt:lpstr>Презентация PowerPoint</vt:lpstr>
      <vt:lpstr>Доходы бюджета  Юкаменского района за 9 месяцев 2023 года</vt:lpstr>
      <vt:lpstr>Налоговые доходы бюджета Юкаменского района  за  9 месяцев 2023 года</vt:lpstr>
      <vt:lpstr>Неналоговые доходы  бюджета  Юкаменского района     за  9 месяцев 2023 года</vt:lpstr>
      <vt:lpstr>Безвозмездные поступления  от других бюджетов бюджетной системы РФ за 9 месяцев 2023 года</vt:lpstr>
      <vt:lpstr>Структура расходов  бюджета Юкаменского района                                          за 9 месяцев 2023 года</vt:lpstr>
      <vt:lpstr>Расходы бюджета  Юкаменского района за 9 месяцев 2023 года</vt:lpstr>
      <vt:lpstr>Социально-значимые расходы  бюджета   Юкаменского района</vt:lpstr>
      <vt:lpstr>Муниципальная программа  «Развитие образования и воспитания» - 181 922,9 тыс.рублей </vt:lpstr>
      <vt:lpstr>Муниципальная программа  «Охрана здоровья и формирование здорового образа жизни населения» – 1 120,8 тыс.рублей</vt:lpstr>
      <vt:lpstr>Муниципальная программа  «Развитие культуры» - 31 753,4 тыс.рублей</vt:lpstr>
      <vt:lpstr>Муниципальная программа  «Социальная поддержка населения»                                                                                            2 041,8 тыс.рублей</vt:lpstr>
      <vt:lpstr>Муниципальная программа  «Создание условий для устойчивого экономического развития»            237,3 тыс.рублей</vt:lpstr>
      <vt:lpstr>Муниципальная программа      «Безопасность»  - 2 288,1 тыс.рублей</vt:lpstr>
      <vt:lpstr>Муниципальная программа  «Муниципальное хозяйство»   64 848,6  тыс.рублей</vt:lpstr>
      <vt:lpstr>Муниципальная программа  «Энергосбережение и повышение энергетической эффективности» - 1 963,4 тыс.рублей</vt:lpstr>
      <vt:lpstr>Муниципальная программа  «Муниципальное управление»   32 076,7 тыс.рублей</vt:lpstr>
      <vt:lpstr>Муниципальная программа  «Управление муниципальными финансами» -  4 070,1 тыс.рублей</vt:lpstr>
      <vt:lpstr>Муниципальная программа  «Формирование современной городской среды» -  1 751,1 тыс.рублей</vt:lpstr>
      <vt:lpstr>Муниципальная программа  «Комплексное развитие сельских территорий» – 5 802,5 тыс. рублей</vt:lpstr>
      <vt:lpstr>Показатели расходов бюджета  за 9 месяцев 2023 года, тыс.руб.</vt:lpstr>
      <vt:lpstr>Муниципальный дорожный фонд  за 9 месяцев 2023 года </vt:lpstr>
      <vt:lpstr>Муниципальный долг</vt:lpstr>
      <vt:lpstr>Меры социальной поддержки отдельным категориям граждан за 9 месяцев 202 года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Михаил Кондратьев</cp:lastModifiedBy>
  <cp:revision>717</cp:revision>
  <dcterms:created xsi:type="dcterms:W3CDTF">2013-08-21T19:17:07Z</dcterms:created>
  <dcterms:modified xsi:type="dcterms:W3CDTF">2023-11-14T07:13:27Z</dcterms:modified>
</cp:coreProperties>
</file>