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980738" cy="7885113"/>
  <p:notesSz cx="6858000" cy="9144000"/>
  <p:defaultTextStyle>
    <a:defPPr>
      <a:defRPr lang="ru-RU"/>
    </a:defPPr>
    <a:lvl1pPr marL="0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9048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8097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57145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76193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95241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114289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33337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52385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35D7"/>
    <a:srgbClr val="6666FF"/>
    <a:srgbClr val="00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22" y="-96"/>
      </p:cViewPr>
      <p:guideLst>
        <p:guide orient="horz" pos="2484"/>
        <p:guide pos="34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Office_Excel1.xlsx"/><Relationship Id="rId1" Type="http://schemas.openxmlformats.org/officeDocument/2006/relationships/image" Target="../media/image1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1.4609016054325279E-2"/>
          <c:y val="3.5001191232597095E-2"/>
          <c:w val="0.96473121403830808"/>
          <c:h val="0.86165786116232668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7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6.4397332885392528E-3"/>
                  <c:y val="-0.1005407212641660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ru-RU" dirty="0" smtClean="0"/>
                      <a:t>4 261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-6.6733274541093748E-3"/>
                  <c:y val="-0.1086412754417869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13 7</a:t>
                    </a:r>
                    <a:r>
                      <a:rPr lang="ru-RU" dirty="0" smtClean="0"/>
                      <a:t>27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1.4484199196817157E-5"/>
                  <c:y val="-0.1245808474295857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 </a:t>
                    </a:r>
                    <a:r>
                      <a:rPr lang="ru-RU" dirty="0" smtClean="0"/>
                      <a:t>709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3.6706265884018995E-4"/>
                  <c:y val="-0.1665093020515597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ru-RU" dirty="0" smtClean="0"/>
                      <a:t>9 581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layout>
                <c:manualLayout>
                  <c:x val="-7.4870672626768902E-4"/>
                  <c:y val="-0.17693970361856956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20</a:t>
                    </a:r>
                    <a:r>
                      <a:rPr lang="ru-RU" baseline="0" dirty="0" smtClean="0"/>
                      <a:t> 620</a:t>
                    </a:r>
                    <a:endParaRPr lang="en-US" dirty="0"/>
                  </a:p>
                </c:rich>
              </c:tx>
              <c:showVal val="1"/>
            </c:dLbl>
            <c:dLbl>
              <c:idx val="5"/>
              <c:layout>
                <c:manualLayout>
                  <c:x val="2.3671458700784843E-3"/>
                  <c:y val="-0.2115535933043930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</a:t>
                    </a:r>
                    <a:r>
                      <a:rPr lang="en-US" baseline="0" dirty="0" smtClean="0"/>
                      <a:t> </a:t>
                    </a:r>
                    <a:r>
                      <a:rPr lang="ru-RU" baseline="0" dirty="0" smtClean="0"/>
                      <a:t>426</a:t>
                    </a:r>
                    <a:endParaRPr lang="en-US" dirty="0"/>
                  </a:p>
                </c:rich>
              </c:tx>
              <c:showVal val="1"/>
            </c:dLbl>
            <c:dLbl>
              <c:idx val="6"/>
              <c:layout>
                <c:manualLayout>
                  <c:x val="-1.5433599128551426E-3"/>
                  <c:y val="-0.32690035684520508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</a:t>
                    </a:r>
                    <a:r>
                      <a:rPr lang="ru-RU" dirty="0" smtClean="0"/>
                      <a:t>4</a:t>
                    </a:r>
                    <a:r>
                      <a:rPr lang="ru-RU" baseline="0" dirty="0" smtClean="0"/>
                      <a:t> 225</a:t>
                    </a:r>
                    <a:endParaRPr lang="en-US" dirty="0"/>
                  </a:p>
                </c:rich>
              </c:tx>
              <c:showVal val="1"/>
            </c:dLbl>
            <c:dLbl>
              <c:idx val="7"/>
              <c:layout>
                <c:manualLayout>
                  <c:x val="-1.309799328710833E-3"/>
                  <c:y val="-0.2196779548822164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r>
                      <a:rPr lang="ru-RU" dirty="0" smtClean="0"/>
                      <a:t>4</a:t>
                    </a:r>
                    <a:r>
                      <a:rPr lang="ru-RU" baseline="0" dirty="0" smtClean="0"/>
                      <a:t> 441</a:t>
                    </a:r>
                    <a:endParaRPr lang="en-US" dirty="0"/>
                  </a:p>
                </c:rich>
              </c:tx>
              <c:showVal val="1"/>
            </c:dLbl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  <a:ln>
                <a:solidFill>
                  <a:srgbClr val="4135D7"/>
                </a:solidFill>
              </a:ln>
            </c:spPr>
            <c:txPr>
              <a:bodyPr/>
              <a:lstStyle/>
              <a:p>
                <a:pPr>
                  <a:defRPr sz="1680" cap="none" normalizeH="0" baseline="0">
                    <a:solidFill>
                      <a:srgbClr val="002060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8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1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14261</c:v>
                </c:pt>
                <c:pt idx="1">
                  <c:v>13727</c:v>
                </c:pt>
                <c:pt idx="2">
                  <c:v>16709</c:v>
                </c:pt>
                <c:pt idx="3">
                  <c:v>19581</c:v>
                </c:pt>
                <c:pt idx="4">
                  <c:v>20620</c:v>
                </c:pt>
                <c:pt idx="5">
                  <c:v>24426</c:v>
                </c:pt>
                <c:pt idx="6">
                  <c:v>34225</c:v>
                </c:pt>
                <c:pt idx="7">
                  <c:v>24441</c:v>
                </c:pt>
              </c:numCache>
            </c:numRef>
          </c:val>
        </c:ser>
        <c:dLbls>
          <c:showVal val="1"/>
        </c:dLbls>
        <c:gapWidth val="0"/>
        <c:gapDepth val="0"/>
        <c:shape val="box"/>
        <c:axId val="54128000"/>
        <c:axId val="58086528"/>
        <c:axId val="0"/>
      </c:bar3DChart>
      <c:catAx>
        <c:axId val="5412800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450" b="0" i="1" cap="small" spc="10" normalizeH="0" baseline="30000">
                <a:solidFill>
                  <a:schemeClr val="accent1">
                    <a:lumMod val="50000"/>
                  </a:schemeClr>
                </a:solidFill>
              </a:defRPr>
            </a:pPr>
            <a:endParaRPr lang="ru-RU"/>
          </a:p>
        </c:txPr>
        <c:crossAx val="58086528"/>
        <c:crosses val="autoZero"/>
        <c:auto val="1"/>
        <c:lblAlgn val="ctr"/>
        <c:lblOffset val="100"/>
      </c:catAx>
      <c:valAx>
        <c:axId val="5808652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5412800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2"/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0.07207</cdr:x>
      <cdr:y>0.7</cdr:y>
    </cdr:from>
    <cdr:to>
      <cdr:x>0.13514</cdr:x>
      <cdr:y>0.95428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1504" y="3500462"/>
          <a:ext cx="500066" cy="12715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0.04861</cdr:x>
      <cdr:y>0.75178</cdr:y>
    </cdr:from>
    <cdr:to>
      <cdr:x>0.32789</cdr:x>
      <cdr:y>0.81606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00066" y="4357718"/>
          <a:ext cx="2872973" cy="372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0.0619</cdr:x>
      <cdr:y>0.62854</cdr:y>
    </cdr:from>
    <cdr:to>
      <cdr:x>0.10827</cdr:x>
      <cdr:y>0.8747</cdr:y>
    </cdr:to>
    <cdr:sp macro="" textlink="">
      <cdr:nvSpPr>
        <cdr:cNvPr id="4" name="TextBox 3"/>
        <cdr:cNvSpPr txBox="1"/>
      </cdr:nvSpPr>
      <cdr:spPr>
        <a:xfrm xmlns:a="http://schemas.openxmlformats.org/drawingml/2006/main" rot="16200000">
          <a:off x="161829" y="4118248"/>
          <a:ext cx="1426874" cy="4770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horz" wrap="square" rtlCol="0">
          <a:spAutoFit/>
        </a:bodyPr>
        <a:lstStyle xmlns:a="http://schemas.openxmlformats.org/drawingml/2006/main"/>
        <a:p xmlns:a="http://schemas.openxmlformats.org/drawingml/2006/main">
          <a:pPr algn="just">
            <a:lnSpc>
              <a:spcPts val="1000"/>
            </a:lnSpc>
          </a:pPr>
          <a:r>
            <a:rPr lang="ru-RU" sz="1400" dirty="0" smtClean="0">
              <a:solidFill>
                <a:srgbClr val="FFFF00"/>
              </a:solidFill>
            </a:rPr>
            <a:t>Младший медицинский персонал</a:t>
          </a:r>
          <a:endParaRPr lang="ru-RU" sz="14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0.1787</cdr:x>
      <cdr:y>0.66154</cdr:y>
    </cdr:from>
    <cdr:to>
      <cdr:x>0.2151</cdr:x>
      <cdr:y>0.87692</cdr:y>
    </cdr:to>
    <cdr:sp macro="" textlink="">
      <cdr:nvSpPr>
        <cdr:cNvPr id="5" name="TextBox 4"/>
        <cdr:cNvSpPr txBox="1"/>
      </cdr:nvSpPr>
      <cdr:spPr>
        <a:xfrm xmlns:a="http://schemas.openxmlformats.org/drawingml/2006/main" rot="16200000">
          <a:off x="1401298" y="4271624"/>
          <a:ext cx="1248454" cy="3744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400" dirty="0" smtClean="0">
              <a:solidFill>
                <a:srgbClr val="FFFF00"/>
              </a:solidFill>
            </a:rPr>
            <a:t>Социальные работники</a:t>
          </a:r>
          <a:endParaRPr lang="ru-RU" sz="14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0.28247</cdr:x>
      <cdr:y>0.61429</cdr:y>
    </cdr:from>
    <cdr:to>
      <cdr:x>0.33376</cdr:x>
      <cdr:y>0.87692</cdr:y>
    </cdr:to>
    <cdr:sp macro="" textlink="">
      <cdr:nvSpPr>
        <cdr:cNvPr id="6" name="TextBox 5"/>
        <cdr:cNvSpPr txBox="1"/>
      </cdr:nvSpPr>
      <cdr:spPr>
        <a:xfrm xmlns:a="http://schemas.openxmlformats.org/drawingml/2006/main" rot="16200000">
          <a:off x="2408431" y="4058089"/>
          <a:ext cx="1522340" cy="5276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 smtClean="0">
              <a:solidFill>
                <a:srgbClr val="FFFF00"/>
              </a:solidFill>
            </a:rPr>
            <a:t>Работники учреждений культуры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0.40017</cdr:x>
      <cdr:y>0.6</cdr:y>
    </cdr:from>
    <cdr:to>
      <cdr:x>0.45029</cdr:x>
      <cdr:y>0.87634</cdr:y>
    </cdr:to>
    <cdr:sp macro="" textlink="">
      <cdr:nvSpPr>
        <cdr:cNvPr id="7" name="TextBox 6"/>
        <cdr:cNvSpPr txBox="1"/>
      </cdr:nvSpPr>
      <cdr:spPr>
        <a:xfrm xmlns:a="http://schemas.openxmlformats.org/drawingml/2006/main" rot="16200000">
          <a:off x="3573467" y="4021051"/>
          <a:ext cx="1601810" cy="5155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 smtClean="0">
              <a:solidFill>
                <a:srgbClr val="FFFF00"/>
              </a:solidFill>
            </a:rPr>
            <a:t>Средний медицинский персонал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0.74787</cdr:x>
      <cdr:y>0.51762</cdr:y>
    </cdr:from>
    <cdr:to>
      <cdr:x>0.77173</cdr:x>
      <cdr:y>0.87692</cdr:y>
    </cdr:to>
    <cdr:sp macro="" textlink="">
      <cdr:nvSpPr>
        <cdr:cNvPr id="8" name="TextBox 7"/>
        <cdr:cNvSpPr txBox="1"/>
      </cdr:nvSpPr>
      <cdr:spPr>
        <a:xfrm xmlns:a="http://schemas.openxmlformats.org/drawingml/2006/main" rot="16200000">
          <a:off x="6774768" y="3918981"/>
          <a:ext cx="2082687" cy="2455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400" dirty="0" smtClean="0">
              <a:solidFill>
                <a:srgbClr val="FFFF00"/>
              </a:solidFill>
            </a:rPr>
            <a:t>врачи</a:t>
          </a:r>
          <a:endParaRPr lang="ru-RU" sz="14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0.2973</cdr:x>
      <cdr:y>0.11429</cdr:y>
    </cdr:from>
    <cdr:to>
      <cdr:x>0.41261</cdr:x>
      <cdr:y>0.29714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2357454" y="57150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0.50797</cdr:x>
      <cdr:y>0.56923</cdr:y>
    </cdr:from>
    <cdr:to>
      <cdr:x>0.55809</cdr:x>
      <cdr:y>0.8789</cdr:y>
    </cdr:to>
    <cdr:sp macro="" textlink="">
      <cdr:nvSpPr>
        <cdr:cNvPr id="10" name="TextBox 9"/>
        <cdr:cNvSpPr txBox="1"/>
      </cdr:nvSpPr>
      <cdr:spPr>
        <a:xfrm xmlns:a="http://schemas.openxmlformats.org/drawingml/2006/main" rot="16200000">
          <a:off x="4585814" y="3939292"/>
          <a:ext cx="1795008" cy="5155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>
              <a:solidFill>
                <a:srgbClr val="FFFF00"/>
              </a:solidFill>
            </a:rPr>
            <a:t>Р</a:t>
          </a:r>
          <a:r>
            <a:rPr lang="ru-RU" sz="1200" dirty="0" smtClean="0">
              <a:solidFill>
                <a:srgbClr val="FFFF00"/>
              </a:solidFill>
            </a:rPr>
            <a:t>аботники дошкольных </a:t>
          </a:r>
          <a:r>
            <a:rPr lang="ru-RU" sz="1400" dirty="0" smtClean="0">
              <a:solidFill>
                <a:srgbClr val="FFFF00"/>
              </a:solidFill>
            </a:rPr>
            <a:t>образовательных</a:t>
          </a:r>
          <a:r>
            <a:rPr lang="ru-RU" sz="1200" dirty="0" smtClean="0">
              <a:solidFill>
                <a:srgbClr val="FFFF00"/>
              </a:solidFill>
            </a:rPr>
            <a:t>  учреждений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0.6268</cdr:x>
      <cdr:y>0.61429</cdr:y>
    </cdr:from>
    <cdr:to>
      <cdr:x>0.67744</cdr:x>
      <cdr:y>0.87692</cdr:y>
    </cdr:to>
    <cdr:sp macro="" textlink="">
      <cdr:nvSpPr>
        <cdr:cNvPr id="11" name="TextBox 10"/>
        <cdr:cNvSpPr txBox="1"/>
      </cdr:nvSpPr>
      <cdr:spPr>
        <a:xfrm xmlns:a="http://schemas.openxmlformats.org/drawingml/2006/main" rot="16200000">
          <a:off x="5947236" y="4061455"/>
          <a:ext cx="1522340" cy="5209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 smtClean="0">
              <a:solidFill>
                <a:srgbClr val="FFFF00"/>
              </a:solidFill>
            </a:rPr>
            <a:t>Работники  учреждений общего образования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0.85288</cdr:x>
      <cdr:y>0.46154</cdr:y>
    </cdr:from>
    <cdr:to>
      <cdr:x>0.88928</cdr:x>
      <cdr:y>0.88049</cdr:y>
    </cdr:to>
    <cdr:sp macro="" textlink="">
      <cdr:nvSpPr>
        <cdr:cNvPr id="12" name="TextBox 11"/>
        <cdr:cNvSpPr txBox="1"/>
      </cdr:nvSpPr>
      <cdr:spPr>
        <a:xfrm xmlns:a="http://schemas.openxmlformats.org/drawingml/2006/main" rot="16200000">
          <a:off x="7746679" y="3702318"/>
          <a:ext cx="2428451" cy="3744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400" dirty="0" smtClean="0">
              <a:solidFill>
                <a:srgbClr val="FFFF00"/>
              </a:solidFill>
            </a:rPr>
            <a:t>Среднемесячная заработная плата работников по УР </a:t>
          </a:r>
          <a:endParaRPr lang="ru-RU" sz="1400" dirty="0">
            <a:solidFill>
              <a:srgbClr val="FFFF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6736D-E93E-43BA-8D02-5B77B6F6DE8E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42988" y="685800"/>
            <a:ext cx="47720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56C2F-45B6-45A5-9E5A-92653BCA6F9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3556" y="2449499"/>
            <a:ext cx="9333628" cy="16901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7113" y="4468232"/>
            <a:ext cx="7686516" cy="201508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9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8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7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6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5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3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523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961035" y="315772"/>
            <a:ext cx="2470667" cy="67279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49037" y="315772"/>
            <a:ext cx="7228986" cy="67279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7402" y="5066918"/>
            <a:ext cx="9333628" cy="156607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67402" y="3342050"/>
            <a:ext cx="9333628" cy="172486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1904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3809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5714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61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52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42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523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49037" y="1839861"/>
            <a:ext cx="4849826" cy="52038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81876" y="1839861"/>
            <a:ext cx="4849826" cy="52038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9037" y="1765025"/>
            <a:ext cx="4851733" cy="73557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19048" indent="0">
              <a:buNone/>
              <a:defRPr sz="2200" b="1"/>
            </a:lvl2pPr>
            <a:lvl3pPr marL="1038097" indent="0">
              <a:buNone/>
              <a:defRPr sz="2000" b="1"/>
            </a:lvl3pPr>
            <a:lvl4pPr marL="1557145" indent="0">
              <a:buNone/>
              <a:defRPr sz="1800" b="1"/>
            </a:lvl4pPr>
            <a:lvl5pPr marL="2076193" indent="0">
              <a:buNone/>
              <a:defRPr sz="1800" b="1"/>
            </a:lvl5pPr>
            <a:lvl6pPr marL="2595241" indent="0">
              <a:buNone/>
              <a:defRPr sz="1800" b="1"/>
            </a:lvl6pPr>
            <a:lvl7pPr marL="3114289" indent="0">
              <a:buNone/>
              <a:defRPr sz="1800" b="1"/>
            </a:lvl7pPr>
            <a:lvl8pPr marL="3633337" indent="0">
              <a:buNone/>
              <a:defRPr sz="1800" b="1"/>
            </a:lvl8pPr>
            <a:lvl9pPr marL="4152385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9037" y="2500603"/>
            <a:ext cx="4851733" cy="4543067"/>
          </a:xfrm>
        </p:spPr>
        <p:txBody>
          <a:bodyPr/>
          <a:lstStyle>
            <a:lvl1pPr>
              <a:defRPr sz="28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578064" y="1765025"/>
            <a:ext cx="4853639" cy="73557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19048" indent="0">
              <a:buNone/>
              <a:defRPr sz="2200" b="1"/>
            </a:lvl2pPr>
            <a:lvl3pPr marL="1038097" indent="0">
              <a:buNone/>
              <a:defRPr sz="2000" b="1"/>
            </a:lvl3pPr>
            <a:lvl4pPr marL="1557145" indent="0">
              <a:buNone/>
              <a:defRPr sz="1800" b="1"/>
            </a:lvl4pPr>
            <a:lvl5pPr marL="2076193" indent="0">
              <a:buNone/>
              <a:defRPr sz="1800" b="1"/>
            </a:lvl5pPr>
            <a:lvl6pPr marL="2595241" indent="0">
              <a:buNone/>
              <a:defRPr sz="1800" b="1"/>
            </a:lvl6pPr>
            <a:lvl7pPr marL="3114289" indent="0">
              <a:buNone/>
              <a:defRPr sz="1800" b="1"/>
            </a:lvl7pPr>
            <a:lvl8pPr marL="3633337" indent="0">
              <a:buNone/>
              <a:defRPr sz="1800" b="1"/>
            </a:lvl8pPr>
            <a:lvl9pPr marL="4152385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578064" y="2500603"/>
            <a:ext cx="4853639" cy="4543067"/>
          </a:xfrm>
        </p:spPr>
        <p:txBody>
          <a:bodyPr/>
          <a:lstStyle>
            <a:lvl1pPr>
              <a:defRPr sz="28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9039" y="313945"/>
            <a:ext cx="3612587" cy="1336089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93165" y="313946"/>
            <a:ext cx="6138537" cy="6729726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8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49039" y="1650036"/>
            <a:ext cx="3612587" cy="5393637"/>
          </a:xfrm>
        </p:spPr>
        <p:txBody>
          <a:bodyPr/>
          <a:lstStyle>
            <a:lvl1pPr marL="0" indent="0">
              <a:buNone/>
              <a:defRPr sz="1600"/>
            </a:lvl1pPr>
            <a:lvl2pPr marL="519048" indent="0">
              <a:buNone/>
              <a:defRPr sz="1300"/>
            </a:lvl2pPr>
            <a:lvl3pPr marL="1038097" indent="0">
              <a:buNone/>
              <a:defRPr sz="1100"/>
            </a:lvl3pPr>
            <a:lvl4pPr marL="1557145" indent="0">
              <a:buNone/>
              <a:defRPr sz="1000"/>
            </a:lvl4pPr>
            <a:lvl5pPr marL="2076193" indent="0">
              <a:buNone/>
              <a:defRPr sz="1000"/>
            </a:lvl5pPr>
            <a:lvl6pPr marL="2595241" indent="0">
              <a:buNone/>
              <a:defRPr sz="1000"/>
            </a:lvl6pPr>
            <a:lvl7pPr marL="3114289" indent="0">
              <a:buNone/>
              <a:defRPr sz="1000"/>
            </a:lvl7pPr>
            <a:lvl8pPr marL="3633337" indent="0">
              <a:buNone/>
              <a:defRPr sz="1000"/>
            </a:lvl8pPr>
            <a:lvl9pPr marL="4152385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2301" y="5519579"/>
            <a:ext cx="6588443" cy="65161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152301" y="704549"/>
            <a:ext cx="6588443" cy="4731068"/>
          </a:xfrm>
        </p:spPr>
        <p:txBody>
          <a:bodyPr/>
          <a:lstStyle>
            <a:lvl1pPr marL="0" indent="0">
              <a:buNone/>
              <a:defRPr sz="3700"/>
            </a:lvl1pPr>
            <a:lvl2pPr marL="519048" indent="0">
              <a:buNone/>
              <a:defRPr sz="3200"/>
            </a:lvl2pPr>
            <a:lvl3pPr marL="1038097" indent="0">
              <a:buNone/>
              <a:defRPr sz="2800"/>
            </a:lvl3pPr>
            <a:lvl4pPr marL="1557145" indent="0">
              <a:buNone/>
              <a:defRPr sz="2200"/>
            </a:lvl4pPr>
            <a:lvl5pPr marL="2076193" indent="0">
              <a:buNone/>
              <a:defRPr sz="2200"/>
            </a:lvl5pPr>
            <a:lvl6pPr marL="2595241" indent="0">
              <a:buNone/>
              <a:defRPr sz="2200"/>
            </a:lvl6pPr>
            <a:lvl7pPr marL="3114289" indent="0">
              <a:buNone/>
              <a:defRPr sz="2200"/>
            </a:lvl7pPr>
            <a:lvl8pPr marL="3633337" indent="0">
              <a:buNone/>
              <a:defRPr sz="2200"/>
            </a:lvl8pPr>
            <a:lvl9pPr marL="4152385" indent="0">
              <a:buNone/>
              <a:defRPr sz="22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52301" y="6171198"/>
            <a:ext cx="6588443" cy="925405"/>
          </a:xfrm>
        </p:spPr>
        <p:txBody>
          <a:bodyPr/>
          <a:lstStyle>
            <a:lvl1pPr marL="0" indent="0">
              <a:buNone/>
              <a:defRPr sz="1600"/>
            </a:lvl1pPr>
            <a:lvl2pPr marL="519048" indent="0">
              <a:buNone/>
              <a:defRPr sz="1300"/>
            </a:lvl2pPr>
            <a:lvl3pPr marL="1038097" indent="0">
              <a:buNone/>
              <a:defRPr sz="1100"/>
            </a:lvl3pPr>
            <a:lvl4pPr marL="1557145" indent="0">
              <a:buNone/>
              <a:defRPr sz="1000"/>
            </a:lvl4pPr>
            <a:lvl5pPr marL="2076193" indent="0">
              <a:buNone/>
              <a:defRPr sz="1000"/>
            </a:lvl5pPr>
            <a:lvl6pPr marL="2595241" indent="0">
              <a:buNone/>
              <a:defRPr sz="1000"/>
            </a:lvl6pPr>
            <a:lvl7pPr marL="3114289" indent="0">
              <a:buNone/>
              <a:defRPr sz="1000"/>
            </a:lvl7pPr>
            <a:lvl8pPr marL="3633337" indent="0">
              <a:buNone/>
              <a:defRPr sz="1000"/>
            </a:lvl8pPr>
            <a:lvl9pPr marL="4152385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9039" y="315772"/>
            <a:ext cx="9882665" cy="1314186"/>
          </a:xfrm>
          <a:prstGeom prst="rect">
            <a:avLst/>
          </a:prstGeom>
        </p:spPr>
        <p:txBody>
          <a:bodyPr vert="horz" lIns="103811" tIns="51905" rIns="103811" bIns="5190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9039" y="1839861"/>
            <a:ext cx="9882665" cy="5203810"/>
          </a:xfrm>
          <a:prstGeom prst="rect">
            <a:avLst/>
          </a:prstGeom>
        </p:spPr>
        <p:txBody>
          <a:bodyPr vert="horz" lIns="103811" tIns="51905" rIns="103811" bIns="5190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49038" y="7308335"/>
            <a:ext cx="2562172" cy="419810"/>
          </a:xfrm>
          <a:prstGeom prst="rect">
            <a:avLst/>
          </a:prstGeom>
        </p:spPr>
        <p:txBody>
          <a:bodyPr vert="horz" lIns="103811" tIns="51905" rIns="103811" bIns="5190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9EFF1-2E48-4C05-A051-0BDDA7310379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751753" y="7308335"/>
            <a:ext cx="3477234" cy="419810"/>
          </a:xfrm>
          <a:prstGeom prst="rect">
            <a:avLst/>
          </a:prstGeom>
        </p:spPr>
        <p:txBody>
          <a:bodyPr vert="horz" lIns="103811" tIns="51905" rIns="103811" bIns="5190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869530" y="7308335"/>
            <a:ext cx="2562172" cy="419810"/>
          </a:xfrm>
          <a:prstGeom prst="rect">
            <a:avLst/>
          </a:prstGeom>
        </p:spPr>
        <p:txBody>
          <a:bodyPr vert="horz" lIns="103811" tIns="51905" rIns="103811" bIns="5190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103809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9286" indent="-389286" algn="l" defTabSz="1038097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3453" indent="-324406" algn="l" defTabSz="103809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97621" indent="-259524" algn="l" defTabSz="103809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16669" indent="-259524" algn="l" defTabSz="1038097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35717" indent="-259524" algn="l" defTabSz="1038097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4765" indent="-259524" algn="l" defTabSz="103809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73813" indent="-259524" algn="l" defTabSz="103809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92861" indent="-259524" algn="l" defTabSz="103809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11909" indent="-259524" algn="l" defTabSz="103809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9048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8097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57145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76193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95241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14289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33337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52385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11" Type="http://schemas.openxmlformats.org/officeDocument/2006/relationships/image" Target="../media/image10.gif"/><Relationship Id="rId5" Type="http://schemas.openxmlformats.org/officeDocument/2006/relationships/image" Target="../media/image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346833" y="2088596"/>
          <a:ext cx="10287072" cy="5796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46833" y="370656"/>
            <a:ext cx="10429948" cy="1143008"/>
          </a:xfrm>
        </p:spPr>
        <p:txBody>
          <a:bodyPr>
            <a:noAutofit/>
          </a:bodyPr>
          <a:lstStyle/>
          <a:p>
            <a:r>
              <a:rPr lang="ru-RU" sz="2000" dirty="0" smtClean="0"/>
              <a:t>Уровень средней заработной платы работников по категориям персонала в организациях социальной сферы и науки государственной и муниципальной форм собственности по отношению к средней заработной плате</a:t>
            </a:r>
            <a:br>
              <a:rPr lang="ru-RU" sz="2000" dirty="0" smtClean="0"/>
            </a:br>
            <a:r>
              <a:rPr lang="ru-RU" sz="2000" dirty="0" smtClean="0"/>
              <a:t> за январь-март 2016 г.</a:t>
            </a:r>
            <a:endParaRPr lang="ru-RU" sz="2000" dirty="0"/>
          </a:p>
        </p:txBody>
      </p:sp>
      <p:pic>
        <p:nvPicPr>
          <p:cNvPr id="7" name="Picture 2" descr="C:\Documents and Settings\sep12\Рабочий стол\картинки\7bb04f3cb06ab0c58ad76cec6bbc6ec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75923" y="2728110"/>
            <a:ext cx="875512" cy="1798301"/>
          </a:xfrm>
          <a:prstGeom prst="rect">
            <a:avLst/>
          </a:prstGeom>
          <a:noFill/>
        </p:spPr>
      </p:pic>
      <p:pic>
        <p:nvPicPr>
          <p:cNvPr id="1033" name="Picture 9" descr="C:\Documents and Settings\sep12\Рабочий стол\картинки\женщина-чистки-20867699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7000" contrast="16000"/>
          </a:blip>
          <a:srcRect t="4037" b="9171"/>
          <a:stretch>
            <a:fillRect/>
          </a:stretch>
        </p:blipFill>
        <p:spPr bwMode="auto">
          <a:xfrm>
            <a:off x="775461" y="3871118"/>
            <a:ext cx="1143008" cy="1450502"/>
          </a:xfrm>
          <a:prstGeom prst="rect">
            <a:avLst/>
          </a:prstGeom>
          <a:noFill/>
        </p:spPr>
      </p:pic>
      <p:pic>
        <p:nvPicPr>
          <p:cNvPr id="1026" name="Picture 2" descr="N:\403\картинки\cartoon-orderly-pushing-old-lady-19010512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</a:blip>
          <a:srcRect l="7143" t="949" r="11905"/>
          <a:stretch>
            <a:fillRect/>
          </a:stretch>
        </p:blipFill>
        <p:spPr bwMode="auto">
          <a:xfrm>
            <a:off x="1918469" y="3799680"/>
            <a:ext cx="1045893" cy="1632742"/>
          </a:xfrm>
          <a:prstGeom prst="rect">
            <a:avLst/>
          </a:prstGeom>
          <a:noFill/>
        </p:spPr>
      </p:pic>
      <p:pic>
        <p:nvPicPr>
          <p:cNvPr id="1034" name="Picture 10" descr="C:\Documents and Settings\sep12\Рабочий стол\таня\буклеты\x_a307932a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" contrast="-34000"/>
          </a:blip>
          <a:srcRect/>
          <a:stretch>
            <a:fillRect/>
          </a:stretch>
        </p:blipFill>
        <p:spPr bwMode="auto">
          <a:xfrm>
            <a:off x="8847955" y="2156606"/>
            <a:ext cx="1357322" cy="18637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7" name="Picture 3" descr="N:\403\картинки\библиотека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" contrast="42000"/>
          </a:blip>
          <a:srcRect/>
          <a:stretch>
            <a:fillRect/>
          </a:stretch>
        </p:blipFill>
        <p:spPr bwMode="auto">
          <a:xfrm>
            <a:off x="3204353" y="2942424"/>
            <a:ext cx="1072946" cy="2105348"/>
          </a:xfrm>
          <a:prstGeom prst="rect">
            <a:avLst/>
          </a:prstGeom>
          <a:noFill/>
        </p:spPr>
      </p:pic>
      <p:pic>
        <p:nvPicPr>
          <p:cNvPr id="1029" name="Picture 5" descr="C:\Documents and Settings\sep12\Рабочий стол\таня\буклеты\картинки\photo_18941_20100720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4303" b="3128"/>
          <a:stretch>
            <a:fillRect/>
          </a:stretch>
        </p:blipFill>
        <p:spPr bwMode="auto">
          <a:xfrm>
            <a:off x="9062269" y="2656672"/>
            <a:ext cx="928694" cy="928694"/>
          </a:xfrm>
          <a:prstGeom prst="rect">
            <a:avLst/>
          </a:prstGeom>
          <a:noFill/>
        </p:spPr>
      </p:pic>
      <p:pic>
        <p:nvPicPr>
          <p:cNvPr id="9" name="Picture 6" descr="F:\79013566_3640123_90263c3a0345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76385" y="1085036"/>
            <a:ext cx="1023855" cy="1532856"/>
          </a:xfrm>
          <a:prstGeom prst="rect">
            <a:avLst/>
          </a:prstGeom>
          <a:noFill/>
        </p:spPr>
      </p:pic>
      <p:pic>
        <p:nvPicPr>
          <p:cNvPr id="1035" name="Picture 11" descr="C:\Documents and Settings\sep12\Рабочий стол\таня\буклеты\картинки\1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276055" y="2513796"/>
            <a:ext cx="1233488" cy="1850233"/>
          </a:xfrm>
          <a:prstGeom prst="rect">
            <a:avLst/>
          </a:prstGeom>
          <a:noFill/>
        </p:spPr>
      </p:pic>
      <p:pic>
        <p:nvPicPr>
          <p:cNvPr id="1036" name="Picture 12" descr="C:\Documents and Settings\sep12\Рабочий стол\таня\буклеты\506528656.gif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704815" y="2156606"/>
            <a:ext cx="642942" cy="1748351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72</Words>
  <Application>Microsoft Office PowerPoint</Application>
  <PresentationFormat>Произвольный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Уровень средней заработной платы работников по категориям персонала в организациях социальной сферы и науки государственной и муниципальной форм собственности по отношению к средней заработной плате  за январь-март 2016 г.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GEG</cp:lastModifiedBy>
  <cp:revision>147</cp:revision>
  <dcterms:created xsi:type="dcterms:W3CDTF">2015-09-07T13:31:04Z</dcterms:created>
  <dcterms:modified xsi:type="dcterms:W3CDTF">2016-06-09T10:14:44Z</dcterms:modified>
</cp:coreProperties>
</file>