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354" y="-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D7729-7342-4285-8C86-5160746AFAFD}" type="datetimeFigureOut">
              <a:rPr lang="ru-RU"/>
              <a:pPr>
                <a:defRPr/>
              </a:pPr>
              <a:t>17.07.2015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B0D50-601C-4551-948D-D429CD36DB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EBE5F-92D6-4495-88D1-7FA20FE4BFBC}" type="datetimeFigureOut">
              <a:rPr lang="ru-RU"/>
              <a:pPr>
                <a:defRPr/>
              </a:pPr>
              <a:t>17.07.2015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93F54-C41B-4936-8EBF-CC5BA88E39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BBA85-65A4-45FF-9F06-B42367FF5A39}" type="datetimeFigureOut">
              <a:rPr lang="ru-RU"/>
              <a:pPr>
                <a:defRPr/>
              </a:pPr>
              <a:t>17.07.2015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E1D9F-C9BD-4C5B-81F5-F324409A46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886DA-F19B-4BB5-AB95-C60221E53DB7}" type="datetimeFigureOut">
              <a:rPr lang="ru-RU"/>
              <a:pPr>
                <a:defRPr/>
              </a:pPr>
              <a:t>17.07.2015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417B1-0115-488F-9A3D-FAE219606D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8E915-CD9B-423F-ABAE-5B4DD1D01195}" type="datetimeFigureOut">
              <a:rPr lang="ru-RU"/>
              <a:pPr>
                <a:defRPr/>
              </a:pPr>
              <a:t>17.07.2015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7797F-3E09-4543-9E5A-6329AB7AD0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EE7BD-B2BC-45D4-94AD-11805DE59D67}" type="datetimeFigureOut">
              <a:rPr lang="ru-RU"/>
              <a:pPr>
                <a:defRPr/>
              </a:pPr>
              <a:t>17.07.2015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94526-34FA-40FF-8BC0-C71EF47C9A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DBC46-3775-4D08-82E7-4086C2F15012}" type="datetimeFigureOut">
              <a:rPr lang="ru-RU"/>
              <a:pPr>
                <a:defRPr/>
              </a:pPr>
              <a:t>17.07.2015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1BDED-3597-429D-A01E-89429F9771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6B808-63D6-4B49-B6B8-7A21F9734EAF}" type="datetimeFigureOut">
              <a:rPr lang="ru-RU"/>
              <a:pPr>
                <a:defRPr/>
              </a:pPr>
              <a:t>17.07.2015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DBA2B-39C9-497C-ACE2-B91CFCA838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C0831-6387-4E34-9D32-9F8034C7B007}" type="datetimeFigureOut">
              <a:rPr lang="ru-RU"/>
              <a:pPr>
                <a:defRPr/>
              </a:pPr>
              <a:t>17.07.2015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39F14-786B-435E-9C45-2D158448B1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776E4-6D0F-4F35-9E17-47D48157E4D0}" type="datetimeFigureOut">
              <a:rPr lang="ru-RU"/>
              <a:pPr>
                <a:defRPr/>
              </a:pPr>
              <a:t>17.07.2015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E0A99-42EA-4125-9658-FAA96B4796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70906-C811-40D7-BEE4-0921DC2EC787}" type="datetimeFigureOut">
              <a:rPr lang="ru-RU"/>
              <a:pPr>
                <a:defRPr/>
              </a:pPr>
              <a:t>17.07.2015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EE8B8-9589-40D9-A69F-23F1CFE76F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98A9B5E-04E9-4AE7-AF43-C2CC79CCEFE9}" type="datetimeFigureOut">
              <a:rPr lang="ru-RU"/>
              <a:pPr>
                <a:defRPr/>
              </a:pPr>
              <a:t>17.07.2015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DE97F9-7F01-493D-8946-DB0571A103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gif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Прямоугольник 51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4376936" y="5085184"/>
            <a:ext cx="5378628" cy="1394376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5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5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2934" y="5143512"/>
            <a:ext cx="1714512" cy="12858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6" name="Стрелка вверх 15"/>
          <p:cNvSpPr/>
          <p:nvPr/>
        </p:nvSpPr>
        <p:spPr>
          <a:xfrm rot="3213094">
            <a:off x="5887244" y="2328069"/>
            <a:ext cx="287337" cy="1298575"/>
          </a:xfrm>
          <a:prstGeom prst="upArrow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666750" y="214313"/>
            <a:ext cx="8761413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Продажа алкогольных напитков и пива в 1 полугодии 2015 года</a:t>
            </a:r>
            <a:endParaRPr lang="ru-RU" sz="2400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59" name="Группа 47"/>
          <p:cNvGrpSpPr>
            <a:grpSpLocks/>
          </p:cNvGrpSpPr>
          <p:nvPr/>
        </p:nvGrpSpPr>
        <p:grpSpPr bwMode="auto">
          <a:xfrm>
            <a:off x="6596063" y="1071563"/>
            <a:ext cx="3167062" cy="1655762"/>
            <a:chOff x="6596074" y="855522"/>
            <a:chExt cx="3167212" cy="1656184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6596074" y="855522"/>
              <a:ext cx="3167050" cy="1656184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  <a:shade val="30000"/>
                    <a:satMod val="115000"/>
                  </a:schemeClr>
                </a:gs>
                <a:gs pos="50000">
                  <a:schemeClr val="accent5">
                    <a:lumMod val="40000"/>
                    <a:lumOff val="60000"/>
                    <a:shade val="67500"/>
                    <a:satMod val="115000"/>
                  </a:schemeClr>
                </a:gs>
                <a:gs pos="100000">
                  <a:schemeClr val="accent5">
                    <a:lumMod val="40000"/>
                    <a:lumOff val="60000"/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667512" y="998398"/>
              <a:ext cx="1538490" cy="1183676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2097" name="TextBox 18"/>
            <p:cNvSpPr txBox="1">
              <a:spLocks noChangeArrowheads="1"/>
            </p:cNvSpPr>
            <p:nvPr/>
          </p:nvSpPr>
          <p:spPr bwMode="auto">
            <a:xfrm>
              <a:off x="6738950" y="998398"/>
              <a:ext cx="3024336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400">
                  <a:latin typeface="Times New Roman" pitchFamily="18" charset="0"/>
                  <a:cs typeface="Times New Roman" pitchFamily="18" charset="0"/>
                </a:rPr>
                <a:t>	           В  1 полугодии </a:t>
              </a:r>
            </a:p>
            <a:p>
              <a:r>
                <a:rPr lang="ru-RU" sz="1400">
                  <a:latin typeface="Times New Roman" pitchFamily="18" charset="0"/>
                  <a:cs typeface="Times New Roman" pitchFamily="18" charset="0"/>
                </a:rPr>
                <a:t>                                2015 года                                      	           население 	                      	           потратило на  	        	           покупку алкоголя  </a:t>
              </a:r>
            </a:p>
            <a:p>
              <a:r>
                <a:rPr lang="ru-RU" sz="1400">
                  <a:latin typeface="Times New Roman" pitchFamily="18" charset="0"/>
                  <a:cs typeface="Times New Roman" pitchFamily="18" charset="0"/>
                </a:rPr>
                <a:t>                                8,5 млрд. рублей .</a:t>
              </a:r>
            </a:p>
          </p:txBody>
        </p:sp>
      </p:grpSp>
      <p:grpSp>
        <p:nvGrpSpPr>
          <p:cNvPr id="3" name="Группа 46"/>
          <p:cNvGrpSpPr/>
          <p:nvPr/>
        </p:nvGrpSpPr>
        <p:grpSpPr>
          <a:xfrm>
            <a:off x="6596072" y="3071810"/>
            <a:ext cx="3143271" cy="1656184"/>
            <a:chOff x="6452058" y="3139127"/>
            <a:chExt cx="3309926" cy="1656184"/>
          </a:xfrm>
          <a:gradFill flip="none" rotWithShape="1">
            <a:gsLst>
              <a:gs pos="0">
                <a:schemeClr val="accent5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5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5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</p:grpSpPr>
        <p:sp>
          <p:nvSpPr>
            <p:cNvPr id="35" name="Прямоугольник 34"/>
            <p:cNvSpPr/>
            <p:nvPr/>
          </p:nvSpPr>
          <p:spPr>
            <a:xfrm>
              <a:off x="6452058" y="3139127"/>
              <a:ext cx="3309926" cy="1656184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806120" y="3210565"/>
              <a:ext cx="1886489" cy="1384995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z="1400" dirty="0">
                  <a:latin typeface="Times New Roman" pitchFamily="18" charset="0"/>
                  <a:cs typeface="Times New Roman" pitchFamily="18" charset="0"/>
                </a:rPr>
                <a:t>В среднем каждый житель Удмуртии  потратил на покупку алкоголя за  январь- июнь  2015 года 5,6 тыс. рублей.    </a:t>
              </a:r>
              <a:endParaRPr lang="ru-RU" sz="14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61" name="TextBox 20"/>
          <p:cNvSpPr txBox="1">
            <a:spLocks noChangeArrowheads="1"/>
          </p:cNvSpPr>
          <p:nvPr/>
        </p:nvSpPr>
        <p:spPr bwMode="auto">
          <a:xfrm>
            <a:off x="6238875" y="5286375"/>
            <a:ext cx="344646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В  1 полугодии 2015 года в республике было реализовано  570,3 тыс. дкл  алкогольных напитков и пива в абсолютном алкоголе.</a:t>
            </a:r>
          </a:p>
        </p:txBody>
      </p:sp>
      <p:grpSp>
        <p:nvGrpSpPr>
          <p:cNvPr id="2062" name="Группа 48"/>
          <p:cNvGrpSpPr>
            <a:grpSpLocks/>
          </p:cNvGrpSpPr>
          <p:nvPr/>
        </p:nvGrpSpPr>
        <p:grpSpPr bwMode="auto">
          <a:xfrm>
            <a:off x="166688" y="4786313"/>
            <a:ext cx="4144962" cy="1873250"/>
            <a:chOff x="94646" y="4499441"/>
            <a:chExt cx="4145156" cy="1944797"/>
          </a:xfrm>
        </p:grpSpPr>
        <p:sp>
          <p:nvSpPr>
            <p:cNvPr id="37" name="Прямоугольник 36"/>
            <p:cNvSpPr/>
            <p:nvPr/>
          </p:nvSpPr>
          <p:spPr>
            <a:xfrm>
              <a:off x="94646" y="4499441"/>
              <a:ext cx="4054790" cy="1944797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  <a:shade val="30000"/>
                    <a:satMod val="115000"/>
                  </a:schemeClr>
                </a:gs>
                <a:gs pos="50000">
                  <a:schemeClr val="accent5">
                    <a:lumMod val="40000"/>
                    <a:lumOff val="60000"/>
                    <a:shade val="67500"/>
                    <a:satMod val="115000"/>
                  </a:schemeClr>
                </a:gs>
                <a:gs pos="100000">
                  <a:schemeClr val="accent5">
                    <a:lumMod val="40000"/>
                    <a:lumOff val="60000"/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0911" y="4581128"/>
              <a:ext cx="1871310" cy="126059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2091" name="TextBox 21"/>
            <p:cNvSpPr txBox="1">
              <a:spLocks noChangeArrowheads="1"/>
            </p:cNvSpPr>
            <p:nvPr/>
          </p:nvSpPr>
          <p:spPr bwMode="auto">
            <a:xfrm>
              <a:off x="94646" y="4647765"/>
              <a:ext cx="4145156" cy="14378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latin typeface="Times New Roman" pitchFamily="18" charset="0"/>
                  <a:cs typeface="Times New Roman" pitchFamily="18" charset="0"/>
                </a:rPr>
                <a:t>                                         </a:t>
              </a:r>
              <a:r>
                <a:rPr lang="ru-RU" sz="1400">
                  <a:latin typeface="Times New Roman" pitchFamily="18" charset="0"/>
                  <a:cs typeface="Times New Roman" pitchFamily="18" charset="0"/>
                </a:rPr>
                <a:t> Продажа алкогольных</a:t>
              </a:r>
            </a:p>
            <a:p>
              <a:r>
                <a:rPr lang="ru-RU" sz="1400">
                  <a:latin typeface="Times New Roman" pitchFamily="18" charset="0"/>
                  <a:cs typeface="Times New Roman" pitchFamily="18" charset="0"/>
                </a:rPr>
                <a:t>                                          напитков и пива в</a:t>
              </a:r>
            </a:p>
            <a:p>
              <a:r>
                <a:rPr lang="ru-RU" sz="1400">
                  <a:latin typeface="Times New Roman" pitchFamily="18" charset="0"/>
                  <a:cs typeface="Times New Roman" pitchFamily="18" charset="0"/>
                </a:rPr>
                <a:t>                                          абсолютном  алкоголе  </a:t>
              </a:r>
            </a:p>
            <a:p>
              <a:r>
                <a:rPr lang="ru-RU" sz="1400">
                  <a:latin typeface="Times New Roman" pitchFamily="18" charset="0"/>
                  <a:cs typeface="Times New Roman" pitchFamily="18" charset="0"/>
                </a:rPr>
                <a:t>                                          составила 3,80 литра  </a:t>
              </a:r>
            </a:p>
            <a:p>
              <a:r>
                <a:rPr lang="ru-RU" sz="1400">
                  <a:latin typeface="Times New Roman" pitchFamily="18" charset="0"/>
                  <a:cs typeface="Times New Roman" pitchFamily="18" charset="0"/>
                </a:rPr>
                <a:t>                                          в расчете на душу </a:t>
              </a:r>
            </a:p>
            <a:p>
              <a:r>
                <a:rPr lang="ru-RU" sz="1400">
                  <a:latin typeface="Times New Roman" pitchFamily="18" charset="0"/>
                  <a:cs typeface="Times New Roman" pitchFamily="18" charset="0"/>
                </a:rPr>
                <a:t>                                          населения</a:t>
              </a:r>
              <a:endParaRPr lang="en-US" sz="1400">
                <a:latin typeface="Times New Roman" pitchFamily="18" charset="0"/>
                <a:cs typeface="Times New Roman" pitchFamily="18" charset="0"/>
              </a:endParaRPr>
            </a:p>
          </p:txBody>
        </p:sp>
        <p:pic>
          <p:nvPicPr>
            <p:cNvPr id="38" name="Рисунок 37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4646" y="4796090"/>
              <a:ext cx="1871310" cy="126059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  <p:sp>
        <p:nvSpPr>
          <p:cNvPr id="32" name="Прямоугольник 31"/>
          <p:cNvSpPr/>
          <p:nvPr/>
        </p:nvSpPr>
        <p:spPr>
          <a:xfrm>
            <a:off x="205535" y="908720"/>
            <a:ext cx="2818639" cy="165618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5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5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354" y="1000108"/>
            <a:ext cx="1420742" cy="10655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67" name="TextBox 23"/>
          <p:cNvSpPr txBox="1">
            <a:spLocks noChangeArrowheads="1"/>
          </p:cNvSpPr>
          <p:nvPr/>
        </p:nvSpPr>
        <p:spPr bwMode="auto">
          <a:xfrm>
            <a:off x="166688" y="1000125"/>
            <a:ext cx="3000375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	         Удельный  вес</a:t>
            </a:r>
          </a:p>
          <a:p>
            <a:r>
              <a:rPr lang="ru-RU" sz="1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продажи алкоголя</a:t>
            </a:r>
          </a:p>
          <a:p>
            <a:r>
              <a:rPr lang="ru-RU" sz="1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составил 16,4%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                               от продажи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                              пищевых продуктов, включая напитки,  и табачных изделий</a:t>
            </a:r>
          </a:p>
        </p:txBody>
      </p:sp>
      <p:sp>
        <p:nvSpPr>
          <p:cNvPr id="26" name="Стрелка вверх 25"/>
          <p:cNvSpPr/>
          <p:nvPr/>
        </p:nvSpPr>
        <p:spPr>
          <a:xfrm rot="5400000">
            <a:off x="5882481" y="3286920"/>
            <a:ext cx="288925" cy="1147762"/>
          </a:xfrm>
          <a:prstGeom prst="upArrow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Стрелка вверх 26"/>
          <p:cNvSpPr/>
          <p:nvPr/>
        </p:nvSpPr>
        <p:spPr>
          <a:xfrm rot="9097674">
            <a:off x="5268913" y="4065588"/>
            <a:ext cx="233362" cy="1054100"/>
          </a:xfrm>
          <a:prstGeom prst="upArrow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Стрелка вверх 27"/>
          <p:cNvSpPr/>
          <p:nvPr/>
        </p:nvSpPr>
        <p:spPr>
          <a:xfrm rot="13722327">
            <a:off x="3758406" y="4031457"/>
            <a:ext cx="282575" cy="868362"/>
          </a:xfrm>
          <a:prstGeom prst="upArrow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Стрелка вверх 28"/>
          <p:cNvSpPr/>
          <p:nvPr/>
        </p:nvSpPr>
        <p:spPr>
          <a:xfrm>
            <a:off x="4737100" y="2286000"/>
            <a:ext cx="287338" cy="931863"/>
          </a:xfrm>
          <a:prstGeom prst="upArrow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Стрелка вверх 29"/>
          <p:cNvSpPr/>
          <p:nvPr/>
        </p:nvSpPr>
        <p:spPr>
          <a:xfrm rot="16200000">
            <a:off x="3486151" y="3325812"/>
            <a:ext cx="355600" cy="993775"/>
          </a:xfrm>
          <a:prstGeom prst="upArrow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pSp>
        <p:nvGrpSpPr>
          <p:cNvPr id="2073" name="Группа 1"/>
          <p:cNvGrpSpPr>
            <a:grpSpLocks/>
          </p:cNvGrpSpPr>
          <p:nvPr/>
        </p:nvGrpSpPr>
        <p:grpSpPr bwMode="auto">
          <a:xfrm>
            <a:off x="166688" y="2714625"/>
            <a:ext cx="7786687" cy="1871663"/>
            <a:chOff x="166654" y="2786628"/>
            <a:chExt cx="7786742" cy="1872208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166654" y="2786628"/>
              <a:ext cx="3009518" cy="1872208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40000"/>
                    <a:lumOff val="60000"/>
                    <a:shade val="30000"/>
                    <a:satMod val="115000"/>
                  </a:schemeClr>
                </a:gs>
                <a:gs pos="50000">
                  <a:schemeClr val="accent5">
                    <a:lumMod val="40000"/>
                    <a:lumOff val="60000"/>
                    <a:shade val="67500"/>
                    <a:satMod val="115000"/>
                  </a:schemeClr>
                </a:gs>
                <a:gs pos="100000">
                  <a:schemeClr val="accent5">
                    <a:lumMod val="40000"/>
                    <a:lumOff val="60000"/>
                    <a:shade val="100000"/>
                    <a:satMod val="115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44" name="Рисунок 4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6596074" y="3358132"/>
              <a:ext cx="1357322" cy="1143008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sp>
          <p:nvSpPr>
            <p:cNvPr id="2086" name="TextBox 44"/>
            <p:cNvSpPr txBox="1">
              <a:spLocks noChangeArrowheads="1"/>
            </p:cNvSpPr>
            <p:nvPr/>
          </p:nvSpPr>
          <p:spPr bwMode="auto">
            <a:xfrm>
              <a:off x="1523976" y="2858066"/>
              <a:ext cx="1669984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400">
                  <a:latin typeface="Times New Roman" pitchFamily="18" charset="0"/>
                  <a:cs typeface="Times New Roman" pitchFamily="18" charset="0"/>
                </a:rPr>
                <a:t>	            В общем объёме </a:t>
              </a:r>
            </a:p>
            <a:p>
              <a:r>
                <a:rPr lang="ru-RU" sz="1400">
                  <a:latin typeface="Times New Roman" pitchFamily="18" charset="0"/>
                  <a:cs typeface="Times New Roman" pitchFamily="18" charset="0"/>
                </a:rPr>
                <a:t>оборота розничной</a:t>
              </a:r>
            </a:p>
            <a:p>
              <a:r>
                <a:rPr lang="ru-RU" sz="1400">
                  <a:latin typeface="Times New Roman" pitchFamily="18" charset="0"/>
                  <a:cs typeface="Times New Roman" pitchFamily="18" charset="0"/>
                </a:rPr>
                <a:t>торговли  на долю алкоголя приходится 8,8%</a:t>
              </a:r>
            </a:p>
          </p:txBody>
        </p:sp>
      </p:grpSp>
      <p:sp>
        <p:nvSpPr>
          <p:cNvPr id="31" name="Стрелка вверх 30"/>
          <p:cNvSpPr/>
          <p:nvPr/>
        </p:nvSpPr>
        <p:spPr>
          <a:xfrm rot="18031799">
            <a:off x="3553619" y="2023269"/>
            <a:ext cx="293687" cy="1577975"/>
          </a:xfrm>
          <a:prstGeom prst="upArrow">
            <a:avLst/>
          </a:prstGeom>
          <a:gradFill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chemeClr val="accent2">
                  <a:lumMod val="60000"/>
                  <a:lumOff val="40000"/>
                </a:schemeClr>
              </a:gs>
              <a:gs pos="100000">
                <a:schemeClr val="accent2">
                  <a:lumMod val="75000"/>
                </a:schemeClr>
              </a:gs>
            </a:gsLst>
            <a:lin ang="5400000" scaled="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3" name="Рисунок 5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881430" y="3071810"/>
            <a:ext cx="1977008" cy="1235630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66654" y="2928934"/>
            <a:ext cx="1500198" cy="12144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1" name="Прямоугольник 40"/>
          <p:cNvSpPr/>
          <p:nvPr/>
        </p:nvSpPr>
        <p:spPr>
          <a:xfrm>
            <a:off x="3452802" y="642918"/>
            <a:ext cx="2731241" cy="1656184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5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5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80" name="TextBox 41"/>
          <p:cNvSpPr txBox="1">
            <a:spLocks noChangeArrowheads="1"/>
          </p:cNvSpPr>
          <p:nvPr/>
        </p:nvSpPr>
        <p:spPr bwMode="auto">
          <a:xfrm>
            <a:off x="3238500" y="714375"/>
            <a:ext cx="2874963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	            По продаже 	            алкогольных</a:t>
            </a:r>
            <a:r>
              <a:rPr lang="ru-RU" sz="1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	           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напитков и пива </a:t>
            </a:r>
            <a:r>
              <a:rPr lang="ru-RU" sz="1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            </a:t>
            </a:r>
            <a:r>
              <a:rPr lang="ru-RU" sz="1400">
                <a:latin typeface="Times New Roman" pitchFamily="18" charset="0"/>
                <a:cs typeface="Times New Roman" pitchFamily="18" charset="0"/>
              </a:rPr>
              <a:t>в абсолютном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        алкоголе на душу населения 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        Удмуртия занимает  3 место в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        ПФО</a:t>
            </a:r>
          </a:p>
        </p:txBody>
      </p:sp>
      <p:pic>
        <p:nvPicPr>
          <p:cNvPr id="2081" name="Рисунок 45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452813" y="571500"/>
            <a:ext cx="11811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72</Words>
  <Application>Microsoft Office PowerPoint</Application>
  <PresentationFormat>Лист A4 (210x297 мм)</PresentationFormat>
  <Paragraphs>24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Calibri</vt:lpstr>
      <vt:lpstr>Arial</vt:lpstr>
      <vt:lpstr>Times New Roman</vt:lpstr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Кобелев Егор Владимирович</dc:creator>
  <cp:lastModifiedBy>sep42</cp:lastModifiedBy>
  <cp:revision>45</cp:revision>
  <dcterms:created xsi:type="dcterms:W3CDTF">2014-11-26T07:00:42Z</dcterms:created>
  <dcterms:modified xsi:type="dcterms:W3CDTF">2015-07-17T11:50:08Z</dcterms:modified>
</cp:coreProperties>
</file>