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CCFFCC"/>
    <a:srgbClr val="0B25E5"/>
    <a:srgbClr val="9933FF"/>
    <a:srgbClr val="4F933F"/>
    <a:srgbClr val="009900"/>
    <a:srgbClr val="A4FEEB"/>
    <a:srgbClr val="BAFEEF"/>
    <a:srgbClr val="5AA848"/>
    <a:srgbClr val="091EB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4DC966-3CE1-45D9-B271-0405F661EE1C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AF6EBA-C12B-4B79-BC67-21DCCDFAEC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AF6EBA-C12B-4B79-BC67-21DCCDFAEC7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23F07-CC36-4E89-B068-B29CBFD52743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Блок-схема: знак завершения 52"/>
          <p:cNvSpPr/>
          <p:nvPr/>
        </p:nvSpPr>
        <p:spPr>
          <a:xfrm>
            <a:off x="6429388" y="3286124"/>
            <a:ext cx="2428892" cy="1000132"/>
          </a:xfrm>
          <a:prstGeom prst="flowChartTerminator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5">
                <a:lumMod val="75000"/>
              </a:schemeClr>
            </a:solidFill>
          </a:ln>
          <a:effectLst>
            <a:innerShdw blurRad="355600">
              <a:srgbClr val="0B25E5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Парикмахерские</a:t>
            </a:r>
          </a:p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sz="1400" b="1" i="1" spc="-10" dirty="0" smtClean="0">
                <a:solidFill>
                  <a:prstClr val="black"/>
                </a:solidFill>
                <a:latin typeface="Times New Roman"/>
                <a:ea typeface="Times New Roman"/>
              </a:rPr>
              <a:t>1282,4 млн. рублей </a:t>
            </a:r>
          </a:p>
          <a:p>
            <a:pPr algn="ctr"/>
            <a:r>
              <a:rPr lang="ru-RU" sz="1400" b="1" i="1" spc="-10" smtClean="0">
                <a:solidFill>
                  <a:prstClr val="black"/>
                </a:solidFill>
                <a:latin typeface="Times New Roman"/>
                <a:ea typeface="Times New Roman"/>
              </a:rPr>
              <a:t>(</a:t>
            </a:r>
            <a:r>
              <a:rPr lang="ru-RU" sz="1400" b="1" i="1" spc="-10" smtClean="0">
                <a:solidFill>
                  <a:prstClr val="black"/>
                </a:solidFill>
                <a:latin typeface="Times New Roman"/>
                <a:ea typeface="Times New Roman"/>
              </a:rPr>
              <a:t>20%)</a:t>
            </a:r>
            <a:endParaRPr lang="ru-RU" sz="1400" b="1" i="1" spc="-10" dirty="0" smtClean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786578" y="1357298"/>
            <a:ext cx="2000264" cy="857256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 w="31750">
            <a:solidFill>
              <a:srgbClr val="7030A0"/>
            </a:solidFill>
            <a:prstDash val="solid"/>
          </a:ln>
          <a:effectLst>
            <a:innerShdw blurRad="368300">
              <a:srgbClr val="9933F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4,2 тыс. рублей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в расчёте на </a:t>
            </a:r>
            <a:r>
              <a:rPr lang="ru-RU" sz="14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одного жителя</a:t>
            </a:r>
            <a:r>
              <a:rPr lang="ru-RU" sz="1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 республики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5984" y="20716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500430" y="2071678"/>
            <a:ext cx="2571768" cy="928694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 w="31750">
            <a:solidFill>
              <a:srgbClr val="7030A0"/>
            </a:solidFill>
            <a:prstDash val="solid"/>
          </a:ln>
          <a:effectLst>
            <a:innerShdw blurRad="342900">
              <a:srgbClr val="9933F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структуре  бытовых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преобладающую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долю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занимают услуги: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трелка вправо 25"/>
          <p:cNvSpPr/>
          <p:nvPr/>
        </p:nvSpPr>
        <p:spPr>
          <a:xfrm rot="8919560">
            <a:off x="2841712" y="911985"/>
            <a:ext cx="499014" cy="452404"/>
          </a:xfrm>
          <a:prstGeom prst="rightArrow">
            <a:avLst>
              <a:gd name="adj1" fmla="val 44575"/>
              <a:gd name="adj2" fmla="val 45755"/>
            </a:avLst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B25E5"/>
              </a:solidFill>
            </a:endParaRPr>
          </a:p>
        </p:txBody>
      </p:sp>
      <p:sp>
        <p:nvSpPr>
          <p:cNvPr id="28" name="Стрелка вправо 27"/>
          <p:cNvSpPr/>
          <p:nvPr/>
        </p:nvSpPr>
        <p:spPr>
          <a:xfrm rot="5400000">
            <a:off x="4608400" y="1535212"/>
            <a:ext cx="500066" cy="429990"/>
          </a:xfrm>
          <a:prstGeom prst="rightArrow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 rot="2345707">
            <a:off x="6153650" y="2731520"/>
            <a:ext cx="825650" cy="394738"/>
          </a:xfrm>
          <a:prstGeom prst="rightArrow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42910" y="1285860"/>
            <a:ext cx="2143140" cy="928694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 w="31750">
            <a:solidFill>
              <a:srgbClr val="7030A0"/>
            </a:solidFill>
            <a:prstDash val="solid"/>
            <a:round/>
          </a:ln>
          <a:effectLst>
            <a:innerShdw blurRad="368300">
              <a:srgbClr val="9933F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структуре платных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бытовые услуги составляют  </a:t>
            </a:r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11,3%</a:t>
            </a:r>
            <a:endParaRPr lang="ru-RU" sz="1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трелка вправо 33"/>
          <p:cNvSpPr/>
          <p:nvPr/>
        </p:nvSpPr>
        <p:spPr>
          <a:xfrm rot="5400000">
            <a:off x="4529969" y="3113841"/>
            <a:ext cx="500066" cy="416004"/>
          </a:xfrm>
          <a:prstGeom prst="rightArrow">
            <a:avLst>
              <a:gd name="adj1" fmla="val 50000"/>
              <a:gd name="adj2" fmla="val 61101"/>
            </a:avLst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36"/>
          <p:cNvSpPr/>
          <p:nvPr/>
        </p:nvSpPr>
        <p:spPr>
          <a:xfrm rot="1727725">
            <a:off x="6213900" y="980344"/>
            <a:ext cx="523739" cy="433302"/>
          </a:xfrm>
          <a:prstGeom prst="rightArrow">
            <a:avLst>
              <a:gd name="adj1" fmla="val 48676"/>
              <a:gd name="adj2" fmla="val 50000"/>
            </a:avLst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лок-схема: знак завершения 49"/>
          <p:cNvSpPr/>
          <p:nvPr/>
        </p:nvSpPr>
        <p:spPr>
          <a:xfrm>
            <a:off x="3500430" y="5643578"/>
            <a:ext cx="2428892" cy="1000132"/>
          </a:xfrm>
          <a:prstGeom prst="flowChartTerminator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5">
                <a:lumMod val="75000"/>
              </a:schemeClr>
            </a:solidFill>
          </a:ln>
          <a:effectLst>
            <a:innerShdw blurRad="355600">
              <a:srgbClr val="0B25E5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По ремонту и строительству жилья </a:t>
            </a:r>
          </a:p>
          <a:p>
            <a:pPr algn="ctr"/>
            <a:r>
              <a:rPr lang="ru-RU" sz="14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690,9 млн. рублей</a:t>
            </a:r>
          </a:p>
          <a:p>
            <a:pPr algn="ctr"/>
            <a:r>
              <a:rPr lang="ru-RU" sz="14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(</a:t>
            </a:r>
            <a:r>
              <a:rPr lang="ru-RU" sz="14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11%)</a:t>
            </a:r>
            <a:endParaRPr lang="ru-RU" sz="1400" b="1" i="1" dirty="0" smtClean="0">
              <a:solidFill>
                <a:schemeClr val="tx1"/>
              </a:solidFill>
              <a:latin typeface="Times New Roman"/>
              <a:ea typeface="Times New Roman"/>
            </a:endParaRPr>
          </a:p>
        </p:txBody>
      </p:sp>
      <p:sp>
        <p:nvSpPr>
          <p:cNvPr id="52" name="Блок-схема: знак завершения 51"/>
          <p:cNvSpPr/>
          <p:nvPr/>
        </p:nvSpPr>
        <p:spPr>
          <a:xfrm>
            <a:off x="285720" y="3286124"/>
            <a:ext cx="2643206" cy="1071570"/>
          </a:xfrm>
          <a:prstGeom prst="flowChartTerminator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5">
                <a:lumMod val="75000"/>
              </a:schemeClr>
            </a:solidFill>
          </a:ln>
          <a:effectLst>
            <a:innerShdw blurRad="381000">
              <a:srgbClr val="0B25E5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По техобслуживанию и ремонту транспортных средств 2290,1 млн. рублей</a:t>
            </a:r>
          </a:p>
          <a:p>
            <a:pPr lvl="0"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(</a:t>
            </a:r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36%)</a:t>
            </a:r>
            <a:endParaRPr lang="ru-RU" sz="1400" b="1" i="1" dirty="0" smtClean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428992" y="714356"/>
            <a:ext cx="2714644" cy="714380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7030A0"/>
            </a:solidFill>
          </a:ln>
          <a:effectLst>
            <a:innerShdw blurRad="520700">
              <a:srgbClr val="CC99FF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Бытовых услуг оказано  </a:t>
            </a:r>
          </a:p>
          <a:p>
            <a:pPr lvl="0" algn="ctr"/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сумму  6346,4 млн. рублей</a:t>
            </a:r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71438" y="765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Стрелка вправо 30"/>
          <p:cNvSpPr/>
          <p:nvPr/>
        </p:nvSpPr>
        <p:spPr>
          <a:xfrm rot="8796002">
            <a:off x="2410733" y="2728238"/>
            <a:ext cx="911468" cy="427769"/>
          </a:xfrm>
          <a:prstGeom prst="rightArrow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500034" y="142852"/>
            <a:ext cx="8072494" cy="46166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Бытовые услуги населению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2016 году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L\Инфографика\картинки\бытовые\стр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3643314"/>
            <a:ext cx="2690810" cy="185737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27" name="Picture 3" descr="C:\USL\Инфографика\картинки\бытовые\парик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50" y="4500570"/>
            <a:ext cx="2619256" cy="203835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028" name="Picture 4" descr="C:\USL\Инфографика\картинки\бытовые\авто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4572008"/>
            <a:ext cx="2857520" cy="197105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1246</TotalTime>
  <Words>79</Words>
  <Application>Microsoft Office PowerPoint</Application>
  <PresentationFormat>Экран (4:3)</PresentationFormat>
  <Paragraphs>16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P18_GavrilovaLS</dc:creator>
  <cp:lastModifiedBy>aug51</cp:lastModifiedBy>
  <cp:revision>132</cp:revision>
  <dcterms:created xsi:type="dcterms:W3CDTF">2014-11-28T09:39:17Z</dcterms:created>
  <dcterms:modified xsi:type="dcterms:W3CDTF">2017-02-06T12:05:55Z</dcterms:modified>
</cp:coreProperties>
</file>