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DDAD"/>
    <a:srgbClr val="A3C167"/>
    <a:srgbClr val="93B64E"/>
    <a:srgbClr val="B6D49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28" y="-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Удобренная площадь,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в % к </a:t>
            </a:r>
          </a:p>
          <a:p>
            <a:pPr>
              <a:defRPr/>
            </a:pP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общей посевной площади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0780586962520945"/>
          <c:y val="0.10028506226359968"/>
        </c:manualLayout>
      </c:layout>
    </c:title>
    <c:plotArea>
      <c:layout>
        <c:manualLayout>
          <c:layoutTarget val="inner"/>
          <c:xMode val="edge"/>
          <c:yMode val="edge"/>
          <c:x val="8.4600950321616603E-2"/>
          <c:y val="0.28353214470050514"/>
          <c:w val="0.75511185464695163"/>
          <c:h val="0.5715860904546854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минеральные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5.7142457195650191E-2"/>
                  <c:y val="8.6609826500381584E-2"/>
                </c:manualLayout>
              </c:layout>
              <c:tx>
                <c:rich>
                  <a:bodyPr/>
                  <a:lstStyle/>
                  <a:p>
                    <a:r>
                      <a:rPr lang="en-US" sz="1200" baseline="0" dirty="0" smtClean="0">
                        <a:latin typeface="Times New Roman" pitchFamily="18" charset="0"/>
                      </a:rPr>
                      <a:t>28.4</a:t>
                    </a:r>
                    <a:endParaRPr lang="en-US" sz="1200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6.1375231802735471E-2"/>
                  <c:y val="9.1168238421454273E-2"/>
                </c:manualLayout>
              </c:layout>
              <c:tx>
                <c:rich>
                  <a:bodyPr/>
                  <a:lstStyle/>
                  <a:p>
                    <a:r>
                      <a:rPr lang="en-US" sz="1200" baseline="0" dirty="0" smtClean="0">
                        <a:latin typeface="Times New Roman" pitchFamily="18" charset="0"/>
                      </a:rPr>
                      <a:t>28.9</a:t>
                    </a:r>
                    <a:endParaRPr lang="en-US" sz="1200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5.50260698921076E-2"/>
                  <c:y val="6.8376178816090774E-2"/>
                </c:manualLayout>
              </c:layout>
              <c:showVal val="1"/>
            </c:dLbl>
            <c:dLbl>
              <c:idx val="3"/>
              <c:layout>
                <c:manualLayout>
                  <c:x val="5.7142457195650184E-2"/>
                  <c:y val="5.4700584122800093E-2"/>
                </c:manualLayout>
              </c:layout>
              <c:showVal val="1"/>
            </c:dLbl>
            <c:dLbl>
              <c:idx val="4"/>
              <c:layout>
                <c:manualLayout>
                  <c:x val="6.1375231802735429E-2"/>
                  <c:y val="6.8375819886018194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28.4</c:v>
                </c:pt>
                <c:pt idx="1">
                  <c:v>28.9</c:v>
                </c:pt>
                <c:pt idx="2" formatCode="0.0">
                  <c:v>38</c:v>
                </c:pt>
                <c:pt idx="3">
                  <c:v>35.4</c:v>
                </c:pt>
                <c:pt idx="4">
                  <c:v>36.200000000000003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органические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effectLst>
              <a:outerShdw blurRad="50800" dist="50800" dir="5400000" algn="ctr" rotWithShape="0">
                <a:schemeClr val="bg2">
                  <a:lumMod val="50000"/>
                </a:schemeClr>
              </a:outerShdw>
            </a:effectLst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aseline="0" dirty="0" smtClean="0">
                        <a:latin typeface="Times New Roman" pitchFamily="18" charset="0"/>
                      </a:rPr>
                      <a:t>4.1</a:t>
                    </a:r>
                    <a:endParaRPr lang="en-US" sz="1200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aseline="0" dirty="0" smtClean="0">
                        <a:latin typeface="Times New Roman" pitchFamily="18" charset="0"/>
                      </a:rPr>
                      <a:t>4.7</a:t>
                    </a:r>
                    <a:endParaRPr lang="en-US" sz="1200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4.0999999999999996</c:v>
                </c:pt>
                <c:pt idx="1">
                  <c:v>4.7</c:v>
                </c:pt>
                <c:pt idx="2">
                  <c:v>4.5999999999999996</c:v>
                </c:pt>
                <c:pt idx="3">
                  <c:v>5.0999999999999996</c:v>
                </c:pt>
                <c:pt idx="4">
                  <c:v>6.1</c:v>
                </c:pt>
              </c:numCache>
            </c:numRef>
          </c:val>
        </c:ser>
        <c:axId val="56304384"/>
        <c:axId val="56305920"/>
      </c:barChart>
      <c:catAx>
        <c:axId val="563043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56305920"/>
        <c:crosses val="autoZero"/>
        <c:auto val="1"/>
        <c:lblAlgn val="ctr"/>
        <c:lblOffset val="100"/>
      </c:catAx>
      <c:valAx>
        <c:axId val="56305920"/>
        <c:scaling>
          <c:orientation val="minMax"/>
          <c:max val="40"/>
        </c:scaling>
        <c:axPos val="l"/>
        <c:numFmt formatCode="General" sourceLinked="1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56304384"/>
        <c:crosses val="autoZero"/>
        <c:crossBetween val="between"/>
        <c:majorUnit val="10"/>
      </c:valAx>
      <c:spPr>
        <a:noFill/>
        <a:ln w="25400">
          <a:noFill/>
        </a:ln>
      </c:spPr>
    </c:plotArea>
    <c:legend>
      <c:legendPos val="r"/>
      <c:layout/>
      <c:txPr>
        <a:bodyPr/>
        <a:lstStyle/>
        <a:p>
          <a:pPr>
            <a:defRPr sz="1200" baseline="0">
              <a:latin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600" baseline="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5220179269669729"/>
          <c:w val="1"/>
          <c:h val="0.747798207303303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2"/>
          <c:dPt>
            <c:idx val="0"/>
            <c:explosion val="0"/>
          </c:dPt>
          <c:dPt>
            <c:idx val="1"/>
            <c:explosion val="5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69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15</a:t>
                    </a:r>
                    <a:r>
                      <a:rPr lang="ru-RU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16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Азотные </c:v>
                </c:pt>
                <c:pt idx="1">
                  <c:v>Фосфорные (включая фосфоритную      муку)</c:v>
                </c:pt>
                <c:pt idx="2">
                  <c:v>Калийные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69</c:v>
                </c:pt>
                <c:pt idx="1">
                  <c:v>15</c:v>
                </c:pt>
                <c:pt idx="2">
                  <c:v>16</c:v>
                </c:pt>
              </c:numCache>
            </c:numRef>
          </c:val>
        </c:ser>
      </c:pie3DChart>
    </c:plotArea>
    <c:legend>
      <c:legendPos val="b"/>
      <c:layout>
        <c:manualLayout>
          <c:xMode val="edge"/>
          <c:yMode val="edge"/>
          <c:x val="0.69170594283582365"/>
          <c:y val="8.1480911186390059E-2"/>
          <c:w val="0.30427051533339888"/>
          <c:h val="0.91851908881360944"/>
        </c:manualLayout>
      </c:layout>
      <c:txPr>
        <a:bodyPr/>
        <a:lstStyle/>
        <a:p>
          <a:pPr>
            <a:defRPr sz="1100" spc="-100" baseline="0">
              <a:latin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5220179269669729"/>
          <c:w val="1"/>
          <c:h val="0.747798207303304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2"/>
          <c:dPt>
            <c:idx val="0"/>
            <c:explosion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aseline="0" dirty="0" smtClean="0">
                        <a:latin typeface="Times New Roman" pitchFamily="18" charset="0"/>
                      </a:rPr>
                      <a:t>67%</a:t>
                    </a:r>
                    <a:endParaRPr lang="en-US" sz="1200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aseline="0" dirty="0" smtClean="0">
                        <a:latin typeface="Times New Roman" pitchFamily="18" charset="0"/>
                      </a:rPr>
                      <a:t>17%</a:t>
                    </a:r>
                    <a:endParaRPr lang="en-US" sz="1200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 baseline="0" dirty="0" smtClean="0">
                        <a:latin typeface="Times New Roman" pitchFamily="18" charset="0"/>
                      </a:rPr>
                      <a:t>16%</a:t>
                    </a:r>
                    <a:endParaRPr lang="en-US" sz="1200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spPr>
              <a:noFill/>
            </c:spPr>
            <c:txPr>
              <a:bodyPr/>
              <a:lstStyle/>
              <a:p>
                <a:pPr>
                  <a:defRPr sz="120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Азотные </c:v>
                </c:pt>
                <c:pt idx="1">
                  <c:v>Фосфорные (включая фосфоритную      муку)</c:v>
                </c:pt>
                <c:pt idx="2">
                  <c:v>Калийные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67</c:v>
                </c:pt>
                <c:pt idx="1">
                  <c:v>16</c:v>
                </c:pt>
                <c:pt idx="2">
                  <c:v>16</c:v>
                </c:pt>
              </c:numCache>
            </c:numRef>
          </c:val>
        </c:ser>
      </c:pie3DChart>
    </c:plotArea>
    <c:legend>
      <c:legendPos val="b"/>
      <c:layout>
        <c:manualLayout>
          <c:xMode val="edge"/>
          <c:yMode val="edge"/>
          <c:x val="0.69170594283582365"/>
          <c:y val="8.1480911186390059E-2"/>
          <c:w val="0.30427051533339888"/>
          <c:h val="0.91851908881360922"/>
        </c:manualLayout>
      </c:layout>
      <c:txPr>
        <a:bodyPr/>
        <a:lstStyle/>
        <a:p>
          <a:pPr>
            <a:defRPr sz="1100" spc="-100" baseline="0">
              <a:latin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2550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3176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1955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5751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6805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0079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6487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8699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3571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51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2" y="273051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0198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1645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5055C-6D76-4A3E-974B-62BA3909C9D4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1BE19-9A8C-43C2-BF47-4314C61F3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294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Диаграмма 27"/>
          <p:cNvGraphicFramePr/>
          <p:nvPr/>
        </p:nvGraphicFramePr>
        <p:xfrm>
          <a:off x="2095480" y="4071942"/>
          <a:ext cx="6000792" cy="278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" name="Прямоугольник 37"/>
          <p:cNvSpPr/>
          <p:nvPr/>
        </p:nvSpPr>
        <p:spPr>
          <a:xfrm>
            <a:off x="6524636" y="857233"/>
            <a:ext cx="3381364" cy="3857651"/>
          </a:xfrm>
          <a:prstGeom prst="rect">
            <a:avLst/>
          </a:prstGeom>
          <a:solidFill>
            <a:srgbClr val="C5DDAD"/>
          </a:solidFill>
          <a:ln w="38100" cmpd="sng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0" y="857233"/>
            <a:ext cx="3452802" cy="3857651"/>
          </a:xfrm>
          <a:prstGeom prst="rect">
            <a:avLst/>
          </a:prstGeom>
          <a:solidFill>
            <a:srgbClr val="C5DDAD"/>
          </a:solidFill>
          <a:ln w="38100" cmpd="sng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67446" y="2500306"/>
            <a:ext cx="4071966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Минеральные удобрения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11586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24636" y="3214686"/>
            <a:ext cx="3381364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67446" y="857232"/>
            <a:ext cx="40719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  <a:cs typeface="Times New Roman" pitchFamily="18" charset="0"/>
              </a:rPr>
              <a:t>Под урожай 201</a:t>
            </a:r>
            <a:r>
              <a:rPr lang="en-US" b="1" dirty="0" smtClean="0">
                <a:latin typeface="Bookman Old Style" pitchFamily="18" charset="0"/>
                <a:cs typeface="Times New Roman" pitchFamily="18" charset="0"/>
              </a:rPr>
              <a:t>5</a:t>
            </a:r>
            <a:r>
              <a:rPr lang="ru-RU" b="1" dirty="0" smtClean="0">
                <a:latin typeface="Bookman Old Style" pitchFamily="18" charset="0"/>
                <a:cs typeface="Times New Roman" pitchFamily="18" charset="0"/>
              </a:rPr>
              <a:t> года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Органические 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удобрения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493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тыс.т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67446" y="4143380"/>
            <a:ext cx="3738554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4143381"/>
            <a:ext cx="3738553" cy="417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-190536" y="857232"/>
            <a:ext cx="39290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  <a:cs typeface="Times New Roman" pitchFamily="18" charset="0"/>
              </a:rPr>
              <a:t>Под урожай 201</a:t>
            </a:r>
            <a:r>
              <a:rPr lang="en-US" b="1" dirty="0" smtClean="0">
                <a:latin typeface="Bookman Old Style" pitchFamily="18" charset="0"/>
                <a:cs typeface="Times New Roman" pitchFamily="18" charset="0"/>
              </a:rPr>
              <a:t>6</a:t>
            </a:r>
            <a:r>
              <a:rPr lang="ru-RU" b="1" dirty="0" smtClean="0">
                <a:latin typeface="Bookman Old Style" pitchFamily="18" charset="0"/>
                <a:cs typeface="Times New Roman" pitchFamily="18" charset="0"/>
              </a:rPr>
              <a:t> года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Органические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удобрения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500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тыс.т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0"/>
            <a:ext cx="990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Bookman Old Style" pitchFamily="18" charset="0"/>
              </a:rPr>
              <a:t>УДОБРЕНИЕ – ПИТАНИЕ ДЛЯ ПОЧВЫ</a:t>
            </a:r>
          </a:p>
          <a:p>
            <a:pPr algn="ctr"/>
            <a:r>
              <a:rPr lang="ru-RU" sz="1200" b="1" i="1" dirty="0" smtClean="0">
                <a:latin typeface="Bookman Old Style" pitchFamily="18" charset="0"/>
              </a:rPr>
              <a:t>Внесение удобрений под посев сельскохозяйственных культур </a:t>
            </a:r>
          </a:p>
          <a:p>
            <a:pPr algn="ctr"/>
            <a:r>
              <a:rPr lang="ru-RU" sz="1200" b="1" i="1" dirty="0" smtClean="0">
                <a:latin typeface="Bookman Old Style" pitchFamily="18" charset="0"/>
              </a:rPr>
              <a:t>сельскохозяйственными организациями (без </a:t>
            </a:r>
            <a:r>
              <a:rPr lang="ru-RU" sz="1200" b="1" i="1" dirty="0" err="1" smtClean="0">
                <a:latin typeface="Bookman Old Style" pitchFamily="18" charset="0"/>
              </a:rPr>
              <a:t>микропредприятий</a:t>
            </a:r>
            <a:r>
              <a:rPr lang="ru-RU" sz="1200" b="1" i="1" dirty="0" smtClean="0">
                <a:latin typeface="Bookman Old Style" pitchFamily="18" charset="0"/>
              </a:rPr>
              <a:t>)</a:t>
            </a:r>
          </a:p>
          <a:p>
            <a:pPr algn="ctr"/>
            <a:r>
              <a:rPr lang="ru-RU" sz="1200" b="1" i="1" dirty="0" smtClean="0">
                <a:latin typeface="Bookman Old Style" pitchFamily="18" charset="0"/>
              </a:rPr>
              <a:t> Удмуртской Республики</a:t>
            </a:r>
            <a:endParaRPr lang="ru-RU" sz="1200" b="1" i="1" dirty="0"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-261974" y="2500306"/>
            <a:ext cx="4000528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Минеральные удобрения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11481 т 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3595678" y="2857496"/>
            <a:ext cx="2714644" cy="11430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6" name="Рисунок 95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430" y="2928934"/>
            <a:ext cx="2063764" cy="939684"/>
          </a:xfrm>
          <a:prstGeom prst="rect">
            <a:avLst/>
          </a:prstGeom>
        </p:spPr>
      </p:pic>
      <p:sp>
        <p:nvSpPr>
          <p:cNvPr id="97" name="Прямоугольник 96"/>
          <p:cNvSpPr/>
          <p:nvPr/>
        </p:nvSpPr>
        <p:spPr>
          <a:xfrm>
            <a:off x="3595678" y="1142984"/>
            <a:ext cx="2714644" cy="1357322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8" name="Рисунок 97" descr="peregnoy_kupit_v_kharkov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09992" y="1214422"/>
            <a:ext cx="2081973" cy="1214446"/>
          </a:xfrm>
          <a:prstGeom prst="rect">
            <a:avLst/>
          </a:prstGeom>
        </p:spPr>
      </p:pic>
      <p:graphicFrame>
        <p:nvGraphicFramePr>
          <p:cNvPr id="25" name="Диаграмма 24"/>
          <p:cNvGraphicFramePr/>
          <p:nvPr/>
        </p:nvGraphicFramePr>
        <p:xfrm>
          <a:off x="5381628" y="2928934"/>
          <a:ext cx="4524372" cy="171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0" name="Диаграмма 29"/>
          <p:cNvGraphicFramePr/>
          <p:nvPr/>
        </p:nvGraphicFramePr>
        <p:xfrm>
          <a:off x="-1119230" y="2857496"/>
          <a:ext cx="4524372" cy="171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14175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81</Words>
  <Application>Microsoft Office PowerPoint</Application>
  <PresentationFormat>Лист A4 (210x297 мм)</PresentationFormat>
  <Paragraphs>36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Кобелев Егор Владимирович</dc:creator>
  <cp:lastModifiedBy>GEG</cp:lastModifiedBy>
  <cp:revision>74</cp:revision>
  <dcterms:created xsi:type="dcterms:W3CDTF">2014-11-05T04:56:53Z</dcterms:created>
  <dcterms:modified xsi:type="dcterms:W3CDTF">2017-04-07T05:41:50Z</dcterms:modified>
</cp:coreProperties>
</file>