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9933FF"/>
    <a:srgbClr val="0B25E5"/>
    <a:srgbClr val="091EB7"/>
    <a:srgbClr val="BAFEEF"/>
    <a:srgbClr val="A4FEEB"/>
    <a:srgbClr val="F8F200"/>
    <a:srgbClr val="009900"/>
    <a:srgbClr val="00FF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23F07-CC36-4E89-B068-B29CBFD52743}" type="datetimeFigureOut">
              <a:rPr lang="ru-RU" smtClean="0"/>
              <a:pPr/>
              <a:t>14.07.2017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Блок-схема: знак завершения 52"/>
          <p:cNvSpPr/>
          <p:nvPr/>
        </p:nvSpPr>
        <p:spPr>
          <a:xfrm>
            <a:off x="3286116" y="5357826"/>
            <a:ext cx="2428892" cy="1143008"/>
          </a:xfrm>
          <a:prstGeom prst="flowChartTerminator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0B25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Ремонт и строительство жилья</a:t>
            </a:r>
          </a:p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319</a:t>
            </a:r>
            <a:r>
              <a:rPr lang="en-US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,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8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1400" b="1" i="1" spc="-1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млн. </a:t>
            </a:r>
            <a:r>
              <a:rPr lang="ru-RU" sz="1400" b="1" i="1" spc="-10" dirty="0" smtClean="0">
                <a:solidFill>
                  <a:prstClr val="black"/>
                </a:solidFill>
                <a:latin typeface="Times New Roman"/>
                <a:ea typeface="Times New Roman"/>
              </a:rPr>
              <a:t>рублей </a:t>
            </a:r>
          </a:p>
          <a:p>
            <a:pPr algn="ctr"/>
            <a:r>
              <a:rPr lang="ru-RU" sz="1400" b="1" i="1" spc="-10" dirty="0" smtClean="0">
                <a:solidFill>
                  <a:prstClr val="black"/>
                </a:solidFill>
                <a:latin typeface="Times New Roman"/>
                <a:ea typeface="Times New Roman"/>
              </a:rPr>
              <a:t>(</a:t>
            </a:r>
            <a:r>
              <a:rPr lang="en-US" sz="1400" b="1" i="1" spc="-10" dirty="0" smtClean="0">
                <a:solidFill>
                  <a:prstClr val="black"/>
                </a:solidFill>
                <a:latin typeface="Times New Roman"/>
                <a:ea typeface="Times New Roman"/>
              </a:rPr>
              <a:t>13,3</a:t>
            </a:r>
            <a:r>
              <a:rPr lang="ru-RU" sz="1400" b="1" i="1" spc="-10" dirty="0" smtClean="0">
                <a:solidFill>
                  <a:prstClr val="black"/>
                </a:solidFill>
                <a:latin typeface="Times New Roman"/>
                <a:ea typeface="Times New Roman"/>
              </a:rPr>
              <a:t>%)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58016" y="642918"/>
            <a:ext cx="2000264" cy="1143008"/>
          </a:xfrm>
          <a:prstGeom prst="roundRect">
            <a:avLst>
              <a:gd name="adj" fmla="val 14904"/>
            </a:avLst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  <a:tileRect/>
          </a:gradFill>
          <a:ln w="31750">
            <a:solidFill>
              <a:srgbClr val="3C31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2,0 тыс. рублей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в расчёте на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одного жителя</a:t>
            </a: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республики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20716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6" name="Стрелка вправо 25"/>
          <p:cNvSpPr/>
          <p:nvPr/>
        </p:nvSpPr>
        <p:spPr>
          <a:xfrm rot="8110282">
            <a:off x="2361682" y="2314673"/>
            <a:ext cx="836688" cy="357190"/>
          </a:xfrm>
          <a:prstGeom prst="rightArrow">
            <a:avLst>
              <a:gd name="adj1" fmla="val 50000"/>
              <a:gd name="adj2" fmla="val 81294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20573662">
            <a:off x="5894614" y="1168707"/>
            <a:ext cx="714380" cy="357190"/>
          </a:xfrm>
          <a:prstGeom prst="rightArrow">
            <a:avLst>
              <a:gd name="adj1" fmla="val 42272"/>
              <a:gd name="adj2" fmla="val 3250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 rot="2428561">
            <a:off x="5510713" y="2387649"/>
            <a:ext cx="885107" cy="357190"/>
          </a:xfrm>
          <a:prstGeom prst="rightArrow">
            <a:avLst>
              <a:gd name="adj1" fmla="val 50000"/>
              <a:gd name="adj2" fmla="val 61101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лок-схема: знак завершения 49"/>
          <p:cNvSpPr/>
          <p:nvPr/>
        </p:nvSpPr>
        <p:spPr>
          <a:xfrm>
            <a:off x="285720" y="4929198"/>
            <a:ext cx="2643206" cy="1143008"/>
          </a:xfrm>
          <a:prstGeom prst="flowChartTerminator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0B25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 Ремонт и техобслуживание транспорта</a:t>
            </a:r>
          </a:p>
          <a:p>
            <a:pPr algn="ctr"/>
            <a:r>
              <a:rPr lang="en-US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1011,5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 млн.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рублей</a:t>
            </a:r>
          </a:p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(</a:t>
            </a:r>
            <a:r>
              <a:rPr lang="en-US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38,5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%)</a:t>
            </a:r>
          </a:p>
        </p:txBody>
      </p:sp>
      <p:sp>
        <p:nvSpPr>
          <p:cNvPr id="52" name="Блок-схема: знак завершения 51"/>
          <p:cNvSpPr/>
          <p:nvPr/>
        </p:nvSpPr>
        <p:spPr>
          <a:xfrm>
            <a:off x="6286512" y="4929198"/>
            <a:ext cx="2500330" cy="1143008"/>
          </a:xfrm>
          <a:prstGeom prst="flowChartTerminator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0B25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Услуги парикмахерских</a:t>
            </a:r>
          </a:p>
          <a:p>
            <a:pPr lvl="0" algn="ctr"/>
            <a:r>
              <a:rPr lang="en-US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6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76</a:t>
            </a:r>
            <a:r>
              <a:rPr lang="en-US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,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1 млн.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рублей</a:t>
            </a:r>
          </a:p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(</a:t>
            </a:r>
            <a:r>
              <a:rPr lang="en-US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21,0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%)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1802" y="1142984"/>
            <a:ext cx="2714644" cy="785818"/>
          </a:xfrm>
          <a:prstGeom prst="round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  <a:tileRect/>
          </a:gra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Оказано бытовых услуг  на сумму 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2977,1 млн.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438" y="765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Стрелка вправо 30"/>
          <p:cNvSpPr/>
          <p:nvPr/>
        </p:nvSpPr>
        <p:spPr>
          <a:xfrm rot="5400000">
            <a:off x="3917890" y="2511471"/>
            <a:ext cx="857257" cy="406299"/>
          </a:xfrm>
          <a:prstGeom prst="rightArrow">
            <a:avLst>
              <a:gd name="adj1" fmla="val 50000"/>
              <a:gd name="adj2" fmla="val 42202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2786050" y="142852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Бытовые услуги населению </a:t>
            </a:r>
            <a:endParaRPr lang="en-US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январь-июнь</a:t>
            </a:r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 года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L\Инфографика\картинки\платные\св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357950" y="3189191"/>
            <a:ext cx="2145998" cy="1408311"/>
          </a:xfrm>
          <a:prstGeom prst="rect">
            <a:avLst/>
          </a:prstGeom>
          <a:noFill/>
          <a:ln>
            <a:solidFill>
              <a:srgbClr val="0B25E5"/>
            </a:solidFill>
          </a:ln>
          <a:effectLst>
            <a:softEdge rad="127000"/>
          </a:effectLst>
        </p:spPr>
      </p:pic>
      <p:pic>
        <p:nvPicPr>
          <p:cNvPr id="1029" name="Picture 5" descr="C:\USL\Инфографика\картинки\платные\кош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0800000">
            <a:off x="428595" y="357166"/>
            <a:ext cx="2084681" cy="1691078"/>
          </a:xfrm>
          <a:prstGeom prst="rect">
            <a:avLst/>
          </a:prstGeom>
          <a:noFill/>
          <a:ln>
            <a:solidFill>
              <a:srgbClr val="0B25E5"/>
            </a:solidFill>
          </a:ln>
          <a:effectLst>
            <a:softEdge rad="127000"/>
          </a:effectLst>
        </p:spPr>
      </p:pic>
      <p:pic>
        <p:nvPicPr>
          <p:cNvPr id="1031" name="Picture 7" descr="C:\USL\Инфографика\картинки\платные\ком3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00034" y="3164701"/>
            <a:ext cx="2187153" cy="1385853"/>
          </a:xfrm>
          <a:prstGeom prst="rect">
            <a:avLst/>
          </a:prstGeom>
          <a:noFill/>
          <a:ln>
            <a:solidFill>
              <a:srgbClr val="091EB7"/>
            </a:solidFill>
          </a:ln>
          <a:effectLst>
            <a:softEdge rad="127000"/>
          </a:effectLst>
        </p:spPr>
      </p:pic>
      <p:pic>
        <p:nvPicPr>
          <p:cNvPr id="1026" name="Picture 2" descr="C:\USL\Инфографика\картинки\платные\авт1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096884" y="3286124"/>
            <a:ext cx="2521341" cy="1928826"/>
          </a:xfrm>
          <a:prstGeom prst="rect">
            <a:avLst/>
          </a:prstGeom>
          <a:noFill/>
          <a:ln w="0">
            <a:noFill/>
            <a:prstDash val="solid"/>
            <a:bevel/>
          </a:ln>
          <a:effectLst>
            <a:softEdge rad="63500"/>
          </a:effectLst>
          <a:scene3d>
            <a:camera prst="orthographicFront"/>
            <a:lightRig rig="balanced" dir="t"/>
          </a:scene3d>
          <a:sp3d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1260</TotalTime>
  <Words>64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P18_GavrilovaLS</dc:creator>
  <cp:lastModifiedBy>aug51</cp:lastModifiedBy>
  <cp:revision>134</cp:revision>
  <dcterms:created xsi:type="dcterms:W3CDTF">2014-11-28T09:39:17Z</dcterms:created>
  <dcterms:modified xsi:type="dcterms:W3CDTF">2017-07-14T05:41:44Z</dcterms:modified>
</cp:coreProperties>
</file>