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0.10154259637727818"/>
                  <c:y val="1.01009394032715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сельское, лесное хозяйство, охота, </a:t>
                    </a:r>
                    <a:r>
                      <a:rPr lang="ru-RU" dirty="0" smtClean="0"/>
                      <a:t>1,3%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6.9446914088421491E-2"/>
                  <c:y val="-0.1631735974487731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добыча полезных ископаемых, </a:t>
                    </a:r>
                    <a:endParaRPr lang="ru-RU" dirty="0" smtClean="0"/>
                  </a:p>
                  <a:p>
                    <a:r>
                      <a:rPr lang="ru-RU" dirty="0" smtClean="0"/>
                      <a:t>59,6%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2.9353020138183868E-2"/>
                  <c:y val="0.1224969173634297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обрабатывающая промышленность, </a:t>
                    </a:r>
                    <a:r>
                      <a:rPr lang="ru-RU" dirty="0" smtClean="0"/>
                      <a:t>8,0%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3.0545257499694257E-2"/>
                  <c:y val="0.146581651222038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обеспечение электрической энергией, газом и паром, </a:t>
                    </a:r>
                    <a:r>
                      <a:rPr lang="ru-RU" dirty="0" smtClean="0"/>
                      <a:t>8,8%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-3.8694576526424843E-2"/>
                  <c:y val="1.0340374201040247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водоснабжение, </a:t>
                    </a:r>
                    <a:r>
                      <a:rPr lang="ru-RU" dirty="0" smtClean="0"/>
                      <a:t>  водоотведение</a:t>
                    </a:r>
                    <a:r>
                      <a:rPr lang="ru-RU" dirty="0"/>
                      <a:t>, </a:t>
                    </a:r>
                    <a:r>
                      <a:rPr lang="ru-RU" dirty="0" smtClean="0"/>
                      <a:t>     организация </a:t>
                    </a:r>
                    <a:r>
                      <a:rPr lang="ru-RU" dirty="0"/>
                      <a:t>сбора и утилизация отходов, </a:t>
                    </a:r>
                    <a:r>
                      <a:rPr lang="ru-RU" dirty="0" smtClean="0"/>
                      <a:t>1,9%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5"/>
              <c:layout>
                <c:manualLayout>
                  <c:x val="-8.3969389724766863E-2"/>
                  <c:y val="2.065792532776977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транспортировка и хранение, </a:t>
                    </a:r>
                    <a:r>
                      <a:rPr lang="ru-RU" dirty="0" smtClean="0"/>
                      <a:t>18,3%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6"/>
              <c:layout>
                <c:manualLayout>
                  <c:x val="-0.1255017232462157"/>
                  <c:y val="-9.9131262499437024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виды, </a:t>
                    </a:r>
                    <a:r>
                      <a:rPr lang="ru-RU" dirty="0" smtClean="0"/>
                      <a:t>2,1%</a:t>
                    </a:r>
                    <a:endParaRPr lang="ru-RU" dirty="0"/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Лист1!$A$2:$A$8</c:f>
              <c:strCache>
                <c:ptCount val="7"/>
                <c:pt idx="0">
                  <c:v>сельское, лесное хозяйство, охота</c:v>
                </c:pt>
                <c:pt idx="1">
                  <c:v>добыча полезных ископаемых</c:v>
                </c:pt>
                <c:pt idx="2">
                  <c:v>обрабатывающая промышленность</c:v>
                </c:pt>
                <c:pt idx="3">
                  <c:v>обеспечение электрической энергией, газом и паром</c:v>
                </c:pt>
                <c:pt idx="4">
                  <c:v>водоснабжение, водоотведение, организация сбора и утилизация отходов</c:v>
                </c:pt>
                <c:pt idx="5">
                  <c:v>транспортировка и хранение</c:v>
                </c:pt>
                <c:pt idx="6">
                  <c:v>другие виды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1.3</c:v>
                </c:pt>
                <c:pt idx="1">
                  <c:v>59.6</c:v>
                </c:pt>
                <c:pt idx="2">
                  <c:v>8</c:v>
                </c:pt>
                <c:pt idx="3">
                  <c:v>8.8000000000000007</c:v>
                </c:pt>
                <c:pt idx="4">
                  <c:v>1.9</c:v>
                </c:pt>
                <c:pt idx="5">
                  <c:v>18.3</c:v>
                </c:pt>
                <c:pt idx="6">
                  <c:v>2.1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2222066687197291E-2"/>
          <c:y val="6.3081995757205231E-2"/>
          <c:w val="0.94347030402513188"/>
          <c:h val="0.7256994334812328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119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175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8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147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9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146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8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139</a:t>
                    </a:r>
                    <a:r>
                      <a:rPr lang="ru-RU" smtClean="0"/>
                      <a:t>,</a:t>
                    </a:r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119.9</c:v>
                </c:pt>
                <c:pt idx="1">
                  <c:v>175.8</c:v>
                </c:pt>
                <c:pt idx="2">
                  <c:v>147.9</c:v>
                </c:pt>
                <c:pt idx="3">
                  <c:v>146.80000000000001</c:v>
                </c:pt>
                <c:pt idx="4">
                  <c:v>139.19999999999999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axId val="39757312"/>
        <c:axId val="39758848"/>
      </c:barChart>
      <c:catAx>
        <c:axId val="39757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9758848"/>
        <c:crosses val="autoZero"/>
        <c:auto val="1"/>
        <c:lblAlgn val="ctr"/>
        <c:lblOffset val="100"/>
      </c:catAx>
      <c:valAx>
        <c:axId val="39758848"/>
        <c:scaling>
          <c:orientation val="minMax"/>
          <c:max val="180"/>
          <c:min val="20"/>
        </c:scaling>
        <c:delete val="1"/>
        <c:axPos val="l"/>
        <c:majorGridlines>
          <c:spPr>
            <a:ln w="0">
              <a:solidFill>
                <a:prstClr val="black">
                  <a:tint val="75000"/>
                  <a:shade val="95000"/>
                  <a:satMod val="105000"/>
                  <a:alpha val="0"/>
                </a:prstClr>
              </a:solidFill>
            </a:ln>
          </c:spPr>
        </c:majorGridlines>
        <c:numFmt formatCode="General" sourceLinked="1"/>
        <c:tickLblPos val="nextTo"/>
        <c:crossAx val="39757312"/>
        <c:crosses val="autoZero"/>
        <c:crossBetween val="between"/>
        <c:majorUnit val="40"/>
      </c:valAx>
      <c:spPr>
        <a:noFill/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071538" y="142852"/>
            <a:ext cx="7215238" cy="428628"/>
          </a:xfrm>
          <a:prstGeom prst="roundRect">
            <a:avLst/>
          </a:prstGeom>
          <a:solidFill>
            <a:srgbClr val="FFFF99">
              <a:alpha val="69804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Экологическая обстановка  на территории Удмуртской Республики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786050" y="714356"/>
          <a:ext cx="5429288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072198" y="3500438"/>
            <a:ext cx="2786082" cy="857256"/>
          </a:xfrm>
          <a:prstGeom prst="roundRect">
            <a:avLst/>
          </a:prstGeom>
          <a:solidFill>
            <a:srgbClr val="FF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Доля выбросов основных загрязняющих веществ в атмосферу по видам экономической деятельности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142844" y="3643314"/>
          <a:ext cx="4071966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571472" y="5929330"/>
            <a:ext cx="3357586" cy="714380"/>
          </a:xfrm>
          <a:prstGeom prst="roundRect">
            <a:avLst/>
          </a:prstGeom>
          <a:solidFill>
            <a:srgbClr val="FF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Динамика выбросов в атмосферу загрязняющих веществ  от стационарных источников (тыс. тонн)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429132"/>
            <a:ext cx="35719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C:\Documents and Settings\P18_ShirobokovaYV\Рабочий стол\факе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928670"/>
            <a:ext cx="1928826" cy="2381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99</Words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P18_ShirobokovaYV</cp:lastModifiedBy>
  <cp:revision>24</cp:revision>
  <dcterms:modified xsi:type="dcterms:W3CDTF">2018-04-17T09:14:55Z</dcterms:modified>
</cp:coreProperties>
</file>