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18" autoAdjust="0"/>
  </p:normalViewPr>
  <p:slideViewPr>
    <p:cSldViewPr>
      <p:cViewPr>
        <p:scale>
          <a:sx n="75" d="100"/>
          <a:sy n="75" d="100"/>
        </p:scale>
        <p:origin x="-378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&#1052;&#1054;&#1053;&#1048;&#1058;&#1054;&#1056;\&#1044;&#1083;&#1103;_&#1080;&#1085;&#1092;&#1086;&#1075;&#1088;&#1072;&#1092;&#1080;&#1082;&#1080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52;&#1054;&#1053;&#1048;&#1058;&#1054;&#1056;\&#1044;&#1083;&#1103;_&#1080;&#1085;&#1092;&#1086;&#1075;&#1088;&#1072;&#1092;&#1080;&#1082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9.359605911330067E-2"/>
          <c:y val="7.5218071214599724E-2"/>
          <c:w val="0.88054187192118294"/>
          <c:h val="0.73225619932454633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2013 год</c:v>
                </c:pt>
              </c:strCache>
            </c:strRef>
          </c:tx>
          <c:spPr>
            <a:gradFill>
              <a:gsLst>
                <a:gs pos="0">
                  <a:srgbClr val="7030A0"/>
                </a:gs>
                <a:gs pos="100000">
                  <a:srgbClr val="C00000"/>
                </a:gs>
              </a:gsLst>
              <a:path path="rect">
                <a:fillToRect l="50000" t="50000" r="50000" b="50000"/>
              </a:path>
            </a:gradFill>
            <a:ln w="8806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 prstMaterial="dkEdge"/>
          </c:spPr>
          <c:dLbls>
            <c:dLbl>
              <c:idx val="1"/>
              <c:layout>
                <c:manualLayout>
                  <c:x val="-7.9612879477024556E-3"/>
                  <c:y val="-6.7776767752371061E-3"/>
                </c:manualLayout>
              </c:layout>
              <c:tx>
                <c:rich>
                  <a:bodyPr/>
                  <a:lstStyle/>
                  <a:p>
                    <a:r>
                      <a:rPr lang="en-US" sz="1300" i="1" dirty="0" smtClean="0">
                        <a:solidFill>
                          <a:srgbClr val="002060"/>
                        </a:solidFill>
                        <a:latin typeface="Bookman Old Style" pitchFamily="18" charset="0"/>
                      </a:rPr>
                      <a:t>767</a:t>
                    </a:r>
                    <a:endParaRPr lang="en-US" sz="1300" i="1" dirty="0">
                      <a:solidFill>
                        <a:srgbClr val="002060"/>
                      </a:solidFill>
                      <a:latin typeface="Bookman Old Style" pitchFamily="18" charset="0"/>
                    </a:endParaRPr>
                  </a:p>
                </c:rich>
              </c:tx>
              <c:dLblPos val="outEnd"/>
              <c:showVal val="1"/>
            </c:dLbl>
            <c:dLbl>
              <c:idx val="2"/>
              <c:layout>
                <c:manualLayout>
                  <c:x val="3.1371777912838346E-3"/>
                  <c:y val="5.7906642037536878E-4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-4.2040896854811357E-3"/>
                  <c:y val="-1.0884277561076223E-2"/>
                </c:manualLayout>
              </c:layout>
              <c:showVal val="1"/>
            </c:dLbl>
            <c:dLbl>
              <c:idx val="4"/>
              <c:layout>
                <c:manualLayout>
                  <c:x val="-1.2612269056443302E-2"/>
                  <c:y val="3.6280925203587438E-3"/>
                </c:manualLayout>
              </c:layout>
              <c:showVal val="1"/>
            </c:dLbl>
            <c:dLbl>
              <c:idx val="5"/>
              <c:layout>
                <c:manualLayout>
                  <c:x val="-8.4081793709622609E-3"/>
                  <c:y val="-3.6280925203586783E-3"/>
                </c:manualLayout>
              </c:layout>
              <c:tx>
                <c:rich>
                  <a:bodyPr/>
                  <a:lstStyle/>
                  <a:p>
                    <a:r>
                      <a:rPr lang="en-US" sz="1300" i="1" dirty="0" smtClean="0">
                        <a:solidFill>
                          <a:srgbClr val="002060"/>
                        </a:solidFill>
                        <a:latin typeface="Bookman Old Style" pitchFamily="18" charset="0"/>
                      </a:rPr>
                      <a:t>2389</a:t>
                    </a:r>
                    <a:endParaRPr lang="en-US" sz="1300" i="1" dirty="0">
                      <a:solidFill>
                        <a:srgbClr val="002060"/>
                      </a:solidFill>
                      <a:latin typeface="Bookman Old Style" pitchFamily="18" charset="0"/>
                    </a:endParaRPr>
                  </a:p>
                </c:rich>
              </c:tx>
              <c:showVal val="1"/>
            </c:dLbl>
            <c:dLbl>
              <c:idx val="6"/>
              <c:layout>
                <c:manualLayout>
                  <c:x val="-1.0510224213702828E-2"/>
                  <c:y val="3.6280925203587438E-3"/>
                </c:manualLayout>
              </c:layout>
              <c:showVal val="1"/>
            </c:dLbl>
            <c:spPr>
              <a:noFill/>
              <a:ln w="17612">
                <a:noFill/>
              </a:ln>
            </c:spPr>
            <c:txPr>
              <a:bodyPr/>
              <a:lstStyle/>
              <a:p>
                <a:pPr>
                  <a:defRPr sz="1300" b="1" i="1" u="none" strike="noStrike" baseline="0">
                    <a:solidFill>
                      <a:srgbClr val="002060"/>
                    </a:solidFill>
                    <a:latin typeface="Bookman Old Style" pitchFamily="18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Sheet1!$B$1:$H$1</c:f>
              <c:strCache>
                <c:ptCount val="7"/>
                <c:pt idx="0">
                  <c:v>моложе 17</c:v>
                </c:pt>
                <c:pt idx="1">
                  <c:v>18-19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 и старше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 formatCode="General">
                  <c:v>223</c:v>
                </c:pt>
                <c:pt idx="1">
                  <c:v>767</c:v>
                </c:pt>
                <c:pt idx="2" formatCode="General">
                  <c:v>5450</c:v>
                </c:pt>
                <c:pt idx="3" formatCode="General">
                  <c:v>7825</c:v>
                </c:pt>
                <c:pt idx="4" formatCode="General">
                  <c:v>5018</c:v>
                </c:pt>
                <c:pt idx="5">
                  <c:v>2389</c:v>
                </c:pt>
                <c:pt idx="6" formatCode="General">
                  <c:v>459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2014 год</c:v>
                </c:pt>
              </c:strCache>
            </c:strRef>
          </c:tx>
          <c:spPr>
            <a:gradFill>
              <a:gsLst>
                <a:gs pos="0">
                  <a:srgbClr val="92D050"/>
                </a:gs>
                <a:gs pos="100000">
                  <a:srgbClr val="0070C0"/>
                </a:gs>
              </a:gsLst>
              <a:path path="rect">
                <a:fillToRect l="50000" t="50000" r="50000" b="50000"/>
              </a:path>
            </a:gradFill>
            <a:ln w="8806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 prstMaterial="matte"/>
          </c:spPr>
          <c:dLbls>
            <c:dLbl>
              <c:idx val="0"/>
              <c:layout>
                <c:manualLayout>
                  <c:x val="7.2604959898943042E-3"/>
                  <c:y val="-3.1107322404871185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1.1649631827673418E-2"/>
                  <c:y val="-1.5477099879958702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3359570825338953E-2"/>
                  <c:y val="-1.4995163495561451E-3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2.876855261467897E-2"/>
                  <c:y val="-6.1480456008378365E-3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-2.5770820976331482E-3"/>
                  <c:y val="-2.4118113112365012E-3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2.4251307902232094E-2"/>
                  <c:y val="-9.3784763268391566E-3"/>
                </c:manualLayout>
              </c:layout>
              <c:tx>
                <c:rich>
                  <a:bodyPr/>
                  <a:lstStyle/>
                  <a:p>
                    <a:r>
                      <a:rPr lang="ru-RU" sz="1300" i="1" dirty="0" smtClean="0">
                        <a:solidFill>
                          <a:srgbClr val="002060"/>
                        </a:solidFill>
                        <a:latin typeface="Bookman Old Style" pitchFamily="18" charset="0"/>
                      </a:rPr>
                      <a:t>2</a:t>
                    </a:r>
                    <a:r>
                      <a:rPr lang="en-US" sz="1300" i="1" dirty="0" smtClean="0">
                        <a:solidFill>
                          <a:srgbClr val="002060"/>
                        </a:solidFill>
                        <a:latin typeface="Bookman Old Style" pitchFamily="18" charset="0"/>
                      </a:rPr>
                      <a:t>504</a:t>
                    </a:r>
                    <a:endParaRPr lang="en-US" sz="1300" i="1" dirty="0">
                      <a:solidFill>
                        <a:srgbClr val="002060"/>
                      </a:solidFill>
                      <a:latin typeface="Bookman Old Style" pitchFamily="18" charset="0"/>
                    </a:endParaRPr>
                  </a:p>
                </c:rich>
              </c:tx>
              <c:dLblPos val="outEnd"/>
              <c:showVal val="1"/>
            </c:dLbl>
            <c:dLbl>
              <c:idx val="6"/>
              <c:layout>
                <c:manualLayout>
                  <c:x val="3.7418053354201543E-3"/>
                  <c:y val="4.7787977701229216E-3"/>
                </c:manualLayout>
              </c:layout>
              <c:dLblPos val="outEnd"/>
              <c:showVal val="1"/>
            </c:dLbl>
            <c:spPr>
              <a:noFill/>
              <a:ln w="17612">
                <a:noFill/>
              </a:ln>
            </c:spPr>
            <c:txPr>
              <a:bodyPr/>
              <a:lstStyle/>
              <a:p>
                <a:pPr>
                  <a:defRPr sz="1300" b="1" i="1" u="none" strike="noStrike" baseline="0">
                    <a:solidFill>
                      <a:srgbClr val="002060"/>
                    </a:solidFill>
                    <a:latin typeface="Bookman Old Style" pitchFamily="18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Sheet1!$B$1:$H$1</c:f>
              <c:strCache>
                <c:ptCount val="7"/>
                <c:pt idx="0">
                  <c:v>моложе 17</c:v>
                </c:pt>
                <c:pt idx="1">
                  <c:v>18-19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 и старше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  <c:pt idx="0">
                  <c:v>242</c:v>
                </c:pt>
                <c:pt idx="1">
                  <c:v>691</c:v>
                </c:pt>
                <c:pt idx="2">
                  <c:v>4899</c:v>
                </c:pt>
                <c:pt idx="3">
                  <c:v>7865</c:v>
                </c:pt>
                <c:pt idx="4">
                  <c:v>5389</c:v>
                </c:pt>
                <c:pt idx="5" formatCode="0.0">
                  <c:v>2504</c:v>
                </c:pt>
                <c:pt idx="6">
                  <c:v>465</c:v>
                </c:pt>
              </c:numCache>
            </c:numRef>
          </c:val>
        </c:ser>
        <c:dLbls>
          <c:showVal val="1"/>
        </c:dLbls>
        <c:gapWidth val="60"/>
        <c:axId val="61242368"/>
        <c:axId val="62026880"/>
      </c:barChart>
      <c:catAx>
        <c:axId val="612423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693" b="1" i="0" u="none" strike="noStrike" baseline="0">
                    <a:solidFill>
                      <a:srgbClr val="00206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000" b="0" i="0" baseline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возраст, лет</a:t>
                </a:r>
              </a:p>
            </c:rich>
          </c:tx>
          <c:layout>
            <c:manualLayout>
              <c:xMode val="edge"/>
              <c:yMode val="edge"/>
              <c:x val="0.89408866995073877"/>
              <c:y val="0.85961538461538523"/>
            </c:manualLayout>
          </c:layout>
          <c:spPr>
            <a:noFill/>
            <a:ln w="17612">
              <a:noFill/>
            </a:ln>
          </c:spPr>
        </c:title>
        <c:numFmt formatCode="General" sourceLinked="0"/>
        <c:majorTickMark val="none"/>
        <c:tickLblPos val="nextTo"/>
        <c:spPr>
          <a:ln w="220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62026880"/>
        <c:crosses val="autoZero"/>
        <c:auto val="1"/>
        <c:lblAlgn val="ctr"/>
        <c:lblOffset val="20"/>
        <c:tickLblSkip val="1"/>
        <c:tickMarkSkip val="1"/>
      </c:catAx>
      <c:valAx>
        <c:axId val="62026880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 algn="ctr">
                  <a:defRPr sz="832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 sz="1000" baseline="0" dirty="0">
                    <a:solidFill>
                      <a:srgbClr val="002060"/>
                    </a:solidFill>
                  </a:rPr>
                  <a:t>человек</a:t>
                </a:r>
              </a:p>
            </c:rich>
          </c:tx>
          <c:layout>
            <c:manualLayout>
              <c:xMode val="edge"/>
              <c:yMode val="edge"/>
              <c:x val="1.4778325123152716E-2"/>
              <c:y val="0"/>
            </c:manualLayout>
          </c:layout>
          <c:spPr>
            <a:noFill/>
            <a:ln w="17612">
              <a:noFill/>
            </a:ln>
          </c:spPr>
        </c:title>
        <c:numFmt formatCode="General" sourceLinked="1"/>
        <c:tickLblPos val="nextTo"/>
        <c:spPr>
          <a:ln w="220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61242368"/>
        <c:crosses val="autoZero"/>
        <c:crossBetween val="between"/>
      </c:valAx>
      <c:spPr>
        <a:noFill/>
        <a:ln w="8806">
          <a:noFill/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1300" b="1" i="1" u="none" strike="noStrike" baseline="0">
                <a:solidFill>
                  <a:srgbClr val="002060"/>
                </a:solidFill>
                <a:latin typeface="Bookman Old Style" pitchFamily="18" charset="0"/>
                <a:ea typeface="Times New Roman"/>
                <a:cs typeface="Times New Roman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300" b="1" i="1" u="none" strike="noStrike" baseline="0">
                <a:solidFill>
                  <a:srgbClr val="002060"/>
                </a:solidFill>
                <a:latin typeface="Bookman Old Style" pitchFamily="18" charset="0"/>
                <a:ea typeface="Times New Roman"/>
                <a:cs typeface="Times New Roman"/>
              </a:defRPr>
            </a:pPr>
            <a:endParaRPr lang="ru-RU"/>
          </a:p>
        </c:txPr>
      </c:legendEntry>
      <c:layout>
        <c:manualLayout>
          <c:xMode val="edge"/>
          <c:yMode val="edge"/>
          <c:x val="8.8337193151107621E-2"/>
          <c:y val="0.92779524531333324"/>
          <c:w val="0.76829110043868276"/>
          <c:h val="4.8076923076923128E-2"/>
        </c:manualLayout>
      </c:layout>
      <c:spPr>
        <a:noFill/>
        <a:ln w="17612">
          <a:noFill/>
        </a:ln>
      </c:spPr>
      <c:txPr>
        <a:bodyPr/>
        <a:lstStyle/>
        <a:p>
          <a:pPr>
            <a:defRPr sz="1300" b="1" i="1" u="none" strike="noStrike" baseline="0">
              <a:solidFill>
                <a:srgbClr val="002060"/>
              </a:solidFill>
              <a:latin typeface="Bookman Old Style" pitchFamily="18" charset="0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32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title>
      <c:layout/>
      <c:txPr>
        <a:bodyPr/>
        <a:lstStyle/>
        <a:p>
          <a:pPr>
            <a:defRPr sz="1600" b="1" i="1">
              <a:solidFill>
                <a:srgbClr val="002060"/>
              </a:solidFill>
              <a:latin typeface="Bookman Old Style" pitchFamily="18" charset="0"/>
            </a:defRPr>
          </a:pPr>
          <a:endParaRPr lang="ru-RU"/>
        </a:p>
      </c:txPr>
    </c:title>
    <c:plotArea>
      <c:layout>
        <c:manualLayout>
          <c:layoutTarget val="inner"/>
          <c:xMode val="edge"/>
          <c:yMode val="edge"/>
          <c:x val="0.11133992866276322"/>
          <c:y val="0.2712559249871323"/>
          <c:w val="0.76755213290646351"/>
          <c:h val="0.53728273252546044"/>
        </c:manualLayout>
      </c:layout>
      <c:pieChart>
        <c:varyColors val="1"/>
        <c:ser>
          <c:idx val="0"/>
          <c:order val="0"/>
          <c:tx>
            <c:strRef>
              <c:f>Лист1!$L$8</c:f>
              <c:strCache>
                <c:ptCount val="1"/>
                <c:pt idx="0">
                  <c:v>по очередности рождения ребенка (в %)</c:v>
                </c:pt>
              </c:strCache>
            </c:strRef>
          </c:tx>
          <c:dPt>
            <c:idx val="0"/>
            <c:explosion val="6"/>
          </c:dPt>
          <c:dPt>
            <c:idx val="1"/>
            <c:explosion val="8"/>
          </c:dPt>
          <c:dPt>
            <c:idx val="2"/>
            <c:explosion val="4"/>
          </c:dPt>
          <c:dPt>
            <c:idx val="3"/>
            <c:explosion val="4"/>
          </c:dPt>
          <c:dPt>
            <c:idx val="4"/>
            <c:explosion val="3"/>
          </c:dPt>
          <c:dLbls>
            <c:dLbl>
              <c:idx val="0"/>
              <c:layout>
                <c:manualLayout>
                  <c:x val="-0.11803063078653639"/>
                  <c:y val="2.294754784676117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40</a:t>
                    </a:r>
                    <a:endParaRPr lang="en-US"/>
                  </a:p>
                </c:rich>
              </c:tx>
              <c:showPercent val="1"/>
            </c:dLbl>
            <c:dLbl>
              <c:idx val="1"/>
              <c:layout>
                <c:manualLayout>
                  <c:x val="6.0853547152759764E-2"/>
                  <c:y val="-0.10077431317527624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43</a:t>
                    </a:r>
                    <a:endParaRPr lang="en-US"/>
                  </a:p>
                </c:rich>
              </c:tx>
              <c:showPercent val="1"/>
            </c:dLbl>
            <c:dLbl>
              <c:idx val="2"/>
              <c:layout>
                <c:manualLayout>
                  <c:x val="9.1240133444857832E-2"/>
                  <c:y val="5.8311187538629523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13</a:t>
                    </a:r>
                    <a:endParaRPr lang="en-US"/>
                  </a:p>
                </c:rich>
              </c:tx>
              <c:showPercent val="1"/>
            </c:dLbl>
            <c:dLbl>
              <c:idx val="3"/>
              <c:layout>
                <c:manualLayout>
                  <c:x val="-1.001509426706278E-2"/>
                  <c:y val="2.3390643204327797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/>
                  </a:p>
                </c:rich>
              </c:tx>
              <c:showPercent val="1"/>
            </c:dLbl>
            <c:dLbl>
              <c:idx val="4"/>
              <c:layout>
                <c:manualLayout>
                  <c:x val="1.3787122763500725E-2"/>
                  <c:y val="4.3332357051946132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endParaRPr lang="en-US"/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  <a:latin typeface="Bookman Old Style" pitchFamily="18" charset="0"/>
                  </a:defRPr>
                </a:pPr>
                <a:endParaRPr lang="ru-RU"/>
              </a:p>
            </c:txPr>
            <c:showPercent val="1"/>
          </c:dLbls>
          <c:cat>
            <c:strRef>
              <c:f>Лист1!$L$9:$L$13</c:f>
              <c:strCache>
                <c:ptCount val="5"/>
                <c:pt idx="0">
                  <c:v>первые </c:v>
                </c:pt>
                <c:pt idx="1">
                  <c:v>вторые</c:v>
                </c:pt>
                <c:pt idx="2">
                  <c:v>третьи</c:v>
                </c:pt>
                <c:pt idx="3">
                  <c:v>четвертые</c:v>
                </c:pt>
                <c:pt idx="4">
                  <c:v>пятые и более</c:v>
                </c:pt>
              </c:strCache>
            </c:strRef>
          </c:cat>
          <c:val>
            <c:numRef>
              <c:f>Лист1!$M$9:$M$13</c:f>
              <c:numCache>
                <c:formatCode>General</c:formatCode>
                <c:ptCount val="5"/>
                <c:pt idx="0">
                  <c:v>40</c:v>
                </c:pt>
                <c:pt idx="1">
                  <c:v>43</c:v>
                </c:pt>
                <c:pt idx="2">
                  <c:v>13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b"/>
      <c:layout>
        <c:manualLayout>
          <c:xMode val="edge"/>
          <c:yMode val="edge"/>
          <c:x val="2.5159931931585468E-2"/>
          <c:y val="0.80514249042203367"/>
          <c:w val="0.95944776133752507"/>
          <c:h val="0.17434483263593828"/>
        </c:manualLayout>
      </c:layout>
      <c:overlay val="1"/>
      <c:txPr>
        <a:bodyPr/>
        <a:lstStyle/>
        <a:p>
          <a:pPr>
            <a:defRPr sz="1050" b="1" i="1">
              <a:solidFill>
                <a:srgbClr val="002060"/>
              </a:solidFill>
              <a:latin typeface="Bookman Old Style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plotArea>
      <c:layout>
        <c:manualLayout>
          <c:layoutTarget val="inner"/>
          <c:xMode val="edge"/>
          <c:yMode val="edge"/>
          <c:x val="3.1959821220031576E-2"/>
          <c:y val="3.4700928249400902E-2"/>
          <c:w val="0.47209688984698461"/>
          <c:h val="0.73713385622571526"/>
        </c:manualLayout>
      </c:layout>
      <c:doughnutChart>
        <c:varyColors val="1"/>
        <c:ser>
          <c:idx val="0"/>
          <c:order val="0"/>
          <c:tx>
            <c:strRef>
              <c:f>Лист2!$L$8</c:f>
              <c:strCache>
                <c:ptCount val="1"/>
                <c:pt idx="0">
                  <c:v>Число умерших </c:v>
                </c:pt>
              </c:strCache>
            </c:strRef>
          </c:tx>
          <c:explosion val="17"/>
          <c:dLbls>
            <c:dLbl>
              <c:idx val="5"/>
              <c:layout>
                <c:manualLayout>
                  <c:x val="-1.5979910610015791E-2"/>
                  <c:y val="-2.4951092420712754E-2"/>
                </c:manualLayout>
              </c:layout>
              <c:showPercent val="1"/>
            </c:dLbl>
            <c:txPr>
              <a:bodyPr/>
              <a:lstStyle/>
              <a:p>
                <a:pPr>
                  <a:defRPr sz="1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Percent val="1"/>
          </c:dLbls>
          <c:cat>
            <c:strRef>
              <c:f>Лист2!$L$9:$L$16</c:f>
              <c:strCache>
                <c:ptCount val="8"/>
                <c:pt idx="0">
                  <c:v>Болезни системы кровообращения</c:v>
                </c:pt>
                <c:pt idx="1">
                  <c:v>Новообразования</c:v>
                </c:pt>
                <c:pt idx="2">
                  <c:v>Внешние причины</c:v>
                </c:pt>
                <c:pt idx="3">
                  <c:v>Болезни органов дыхания</c:v>
                </c:pt>
                <c:pt idx="4">
                  <c:v>Болезни органов пищеварения</c:v>
                </c:pt>
                <c:pt idx="5">
                  <c:v>Инфекционные и паразитарные болезни</c:v>
                </c:pt>
                <c:pt idx="6">
                  <c:v>Старость</c:v>
                </c:pt>
                <c:pt idx="7">
                  <c:v>прочие</c:v>
                </c:pt>
              </c:strCache>
            </c:strRef>
          </c:cat>
          <c:val>
            <c:numRef>
              <c:f>Лист2!$M$9:$M$16</c:f>
              <c:numCache>
                <c:formatCode>General</c:formatCode>
                <c:ptCount val="8"/>
                <c:pt idx="0">
                  <c:v>44</c:v>
                </c:pt>
                <c:pt idx="1">
                  <c:v>14</c:v>
                </c:pt>
                <c:pt idx="2">
                  <c:v>13</c:v>
                </c:pt>
                <c:pt idx="3">
                  <c:v>6</c:v>
                </c:pt>
                <c:pt idx="4">
                  <c:v>8</c:v>
                </c:pt>
                <c:pt idx="5">
                  <c:v>1</c:v>
                </c:pt>
                <c:pt idx="6">
                  <c:v>7</c:v>
                </c:pt>
                <c:pt idx="7">
                  <c:v>7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170920584550257"/>
          <c:y val="5.2728092523365862E-2"/>
          <c:w val="0.39302093022597451"/>
          <c:h val="0.68557841592979929"/>
        </c:manualLayout>
      </c:layout>
      <c:overlay val="1"/>
      <c:txPr>
        <a:bodyPr/>
        <a:lstStyle/>
        <a:p>
          <a:pPr marL="0">
            <a:spcAft>
              <a:spcPts val="0"/>
            </a:spcAft>
            <a:defRPr sz="1200"/>
          </a:pPr>
          <a:endParaRPr lang="ru-RU"/>
        </a:p>
      </c:txPr>
    </c:legend>
    <c:plotVisOnly val="1"/>
  </c:chart>
  <c:txPr>
    <a:bodyPr/>
    <a:lstStyle/>
    <a:p>
      <a:pPr>
        <a:defRPr b="1" i="1">
          <a:solidFill>
            <a:srgbClr val="002060"/>
          </a:solidFill>
          <a:latin typeface="Bookman Old Style" pitchFamily="18" charset="0"/>
        </a:defRPr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9"/>
  <c:chart>
    <c:title>
      <c:tx>
        <c:rich>
          <a:bodyPr/>
          <a:lstStyle/>
          <a:p>
            <a:pPr>
              <a:defRPr sz="1600"/>
            </a:pPr>
            <a:r>
              <a:rPr lang="ru-RU" sz="1600" dirty="0"/>
              <a:t>Умершие от внешних причин (человек)</a:t>
            </a:r>
          </a:p>
        </c:rich>
      </c:tx>
      <c:layout>
        <c:manualLayout>
          <c:xMode val="edge"/>
          <c:yMode val="edge"/>
          <c:x val="0.4302593082110312"/>
          <c:y val="9.0193137984047017E-2"/>
        </c:manualLayout>
      </c:layout>
    </c:title>
    <c:view3D>
      <c:rAngAx val="1"/>
    </c:view3D>
    <c:floor>
      <c:sp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l="100000" t="100000"/>
          </a:path>
          <a:tileRect r="-100000" b="-100000"/>
        </a:gradFill>
        <a:ln w="12700">
          <a:solidFill>
            <a:schemeClr val="accent3">
              <a:lumMod val="50000"/>
            </a:schemeClr>
          </a:solidFill>
        </a:ln>
      </c:spPr>
    </c:floor>
    <c:plotArea>
      <c:layout>
        <c:manualLayout>
          <c:layoutTarget val="inner"/>
          <c:xMode val="edge"/>
          <c:yMode val="edge"/>
          <c:x val="0.6198773543326066"/>
          <c:y val="0.21928501090030039"/>
          <c:w val="0.37068371799975447"/>
          <c:h val="0.69885338771645722"/>
        </c:manualLayout>
      </c:layout>
      <c:bar3DChart>
        <c:barDir val="bar"/>
        <c:grouping val="clustered"/>
        <c:ser>
          <c:idx val="0"/>
          <c:order val="0"/>
          <c:tx>
            <c:strRef>
              <c:f>Лист2!$L$24</c:f>
              <c:strCache>
                <c:ptCount val="1"/>
                <c:pt idx="0">
                  <c:v>Умершие от внешних причин (человек)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Лист2!$K$25:$K$32</c:f>
              <c:strCache>
                <c:ptCount val="8"/>
                <c:pt idx="0">
                  <c:v>Случайные утопления</c:v>
                </c:pt>
                <c:pt idx="1">
                  <c:v>Случайные падения</c:v>
                </c:pt>
                <c:pt idx="2">
                  <c:v>Прочие случайные отравления</c:v>
                </c:pt>
                <c:pt idx="3">
                  <c:v>Убийства</c:v>
                </c:pt>
                <c:pt idx="4">
                  <c:v>Воздействие низкой температуры</c:v>
                </c:pt>
                <c:pt idx="5">
                  <c:v>Случайные отравления алкоголем</c:v>
                </c:pt>
                <c:pt idx="6">
                  <c:v>Транспортные несчастные случаи</c:v>
                </c:pt>
                <c:pt idx="7">
                  <c:v>Самоубийства</c:v>
                </c:pt>
              </c:strCache>
            </c:strRef>
          </c:cat>
          <c:val>
            <c:numRef>
              <c:f>Лист2!$L$25:$L$32</c:f>
              <c:numCache>
                <c:formatCode>General</c:formatCode>
                <c:ptCount val="8"/>
                <c:pt idx="0">
                  <c:v>97</c:v>
                </c:pt>
                <c:pt idx="1">
                  <c:v>128</c:v>
                </c:pt>
                <c:pt idx="2">
                  <c:v>130</c:v>
                </c:pt>
                <c:pt idx="3">
                  <c:v>168</c:v>
                </c:pt>
                <c:pt idx="4">
                  <c:v>224</c:v>
                </c:pt>
                <c:pt idx="5">
                  <c:v>249</c:v>
                </c:pt>
                <c:pt idx="6">
                  <c:v>312</c:v>
                </c:pt>
                <c:pt idx="7">
                  <c:v>652</c:v>
                </c:pt>
              </c:numCache>
            </c:numRef>
          </c:val>
        </c:ser>
        <c:dLbls>
          <c:showVal val="1"/>
        </c:dLbls>
        <c:shape val="cylinder"/>
        <c:axId val="62429824"/>
        <c:axId val="62435712"/>
        <c:axId val="0"/>
      </c:bar3DChart>
      <c:catAx>
        <c:axId val="6242982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62435712"/>
        <c:crosses val="autoZero"/>
        <c:auto val="1"/>
        <c:lblAlgn val="ctr"/>
        <c:lblOffset val="100"/>
      </c:catAx>
      <c:valAx>
        <c:axId val="62435712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62429824"/>
        <c:crosses val="autoZero"/>
        <c:crossBetween val="between"/>
      </c:valAx>
    </c:plotArea>
    <c:plotVisOnly val="1"/>
  </c:chart>
  <c:txPr>
    <a:bodyPr/>
    <a:lstStyle/>
    <a:p>
      <a:pPr>
        <a:defRPr b="1" i="1">
          <a:solidFill>
            <a:srgbClr val="002060"/>
          </a:solidFill>
          <a:latin typeface="Bookman Old Style" pitchFamily="18" charset="0"/>
        </a:defRPr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0.16854</cdr:x>
      <cdr:y>0.24561</cdr:y>
    </cdr:from>
    <cdr:to>
      <cdr:x>0.37079</cdr:x>
      <cdr:y>0.52632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71570" y="1000132"/>
          <a:ext cx="1285884" cy="1143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i="1" dirty="0">
              <a:solidFill>
                <a:srgbClr val="002060"/>
              </a:solidFill>
              <a:latin typeface="Bookman Old Style" pitchFamily="18" charset="0"/>
            </a:rPr>
            <a:t>всего умерших </a:t>
          </a:r>
          <a:r>
            <a:rPr lang="ru-RU" sz="2000" b="1" i="1" dirty="0">
              <a:solidFill>
                <a:srgbClr val="002060"/>
              </a:solidFill>
              <a:latin typeface="Bookman Old Style" pitchFamily="18" charset="0"/>
            </a:rPr>
            <a:t>19461 </a:t>
          </a:r>
          <a:r>
            <a:rPr lang="ru-RU" sz="1600" b="1" i="1" dirty="0" smtClean="0">
              <a:solidFill>
                <a:srgbClr val="002060"/>
              </a:solidFill>
              <a:latin typeface="Bookman Old Style" pitchFamily="18" charset="0"/>
            </a:rPr>
            <a:t>человек</a:t>
          </a:r>
          <a:endParaRPr lang="ru-RU" sz="1600" b="1" i="1" dirty="0">
            <a:solidFill>
              <a:srgbClr val="002060"/>
            </a:solidFill>
            <a:latin typeface="Bookman Old Style" pitchFamily="18" charset="0"/>
          </a:endParaRPr>
        </a:p>
      </cdr:txBody>
    </cdr:sp>
  </cdr:relSizeAnchor>
  <cdr:relSizeAnchor xmlns:cdr="http://schemas.openxmlformats.org/drawingml/2006/chartDrawing">
    <cdr:from>
      <cdr:x>0.1573</cdr:x>
      <cdr:y>0.87719</cdr:y>
    </cdr:from>
    <cdr:to>
      <cdr:x>0.31461</cdr:x>
      <cdr:y>0.92982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00132" y="3571900"/>
          <a:ext cx="1000132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400" b="1" i="1" dirty="0">
            <a:solidFill>
              <a:srgbClr val="002060"/>
            </a:solidFill>
            <a:latin typeface="Bookman Old Style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3097D-B142-4D5E-8BA8-0F933BFB190C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D9336-321F-426A-9E8F-FA538B528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hart" Target="../charts/chart3.xml"/><Relationship Id="rId7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2"/>
            <a:ext cx="8501122" cy="857255"/>
          </a:xfrm>
        </p:spPr>
        <p:txBody>
          <a:bodyPr>
            <a:normAutofit/>
          </a:bodyPr>
          <a:lstStyle/>
          <a:p>
            <a:r>
              <a:rPr lang="ru-RU" sz="2200" b="1" i="1" dirty="0" smtClean="0">
                <a:solidFill>
                  <a:srgbClr val="002060"/>
                </a:solidFill>
                <a:latin typeface="Bookman Old Style" pitchFamily="18" charset="0"/>
              </a:rPr>
              <a:t>Рождаемость в Удмуртской Республике </a:t>
            </a:r>
            <a:br>
              <a:rPr lang="ru-RU" sz="2200" b="1" i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200" b="1" i="1" dirty="0" smtClean="0">
                <a:solidFill>
                  <a:srgbClr val="002060"/>
                </a:solidFill>
                <a:latin typeface="Bookman Old Style" pitchFamily="18" charset="0"/>
              </a:rPr>
              <a:t>в 2014 году</a:t>
            </a:r>
            <a:endParaRPr lang="ru-RU" sz="22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pic>
        <p:nvPicPr>
          <p:cNvPr id="4" name="Рисунок 3" descr="9c34d149e3b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1142985"/>
            <a:ext cx="2643207" cy="1827053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071802" y="928670"/>
          <a:ext cx="5786481" cy="2005018"/>
        </p:xfrm>
        <a:graphic>
          <a:graphicData uri="http://schemas.openxmlformats.org/drawingml/2006/table">
            <a:tbl>
              <a:tblPr/>
              <a:tblGrid>
                <a:gridCol w="3500463"/>
                <a:gridCol w="1180631"/>
                <a:gridCol w="1105387"/>
              </a:tblGrid>
              <a:tr h="172402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человек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9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Число родившихся </a:t>
                      </a:r>
                      <a:endParaRPr lang="ru-RU" sz="1600" b="1" i="1" u="none" strike="noStrike" dirty="0" smtClean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  <a:p>
                      <a:pPr algn="ctr" fontAlgn="b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(</a:t>
                      </a:r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без мертворожденных)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2013 год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2014 год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3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  Всего </a:t>
                      </a:r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детей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22138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 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22060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  Мальчиков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11310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 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11347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  Девочек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10828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 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10713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  На </a:t>
                      </a:r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100 девочек 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родилось</a:t>
                      </a:r>
                    </a:p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  мальчиков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 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106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173337" y="3170544"/>
          <a:ext cx="6041736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85786" y="2928934"/>
          <a:ext cx="5643603" cy="480060"/>
        </p:xfrm>
        <a:graphic>
          <a:graphicData uri="http://schemas.openxmlformats.org/drawingml/2006/table">
            <a:tbl>
              <a:tblPr/>
              <a:tblGrid>
                <a:gridCol w="5643603"/>
              </a:tblGrid>
              <a:tr h="48006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Распределение </a:t>
                      </a:r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родившихся по 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Bookman Old Style" pitchFamily="18" charset="0"/>
                        </a:rPr>
                        <a:t>возрасту матери 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Диаграмма 10"/>
          <p:cNvGraphicFramePr/>
          <p:nvPr/>
        </p:nvGraphicFramePr>
        <p:xfrm>
          <a:off x="6357951" y="3000373"/>
          <a:ext cx="2600325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3" y="214292"/>
            <a:ext cx="8286808" cy="500065"/>
          </a:xfrm>
        </p:spPr>
        <p:txBody>
          <a:bodyPr>
            <a:normAutofit/>
          </a:bodyPr>
          <a:lstStyle/>
          <a:p>
            <a:r>
              <a:rPr lang="ru-RU" sz="2200" b="1" i="1" dirty="0" smtClean="0">
                <a:solidFill>
                  <a:srgbClr val="002060"/>
                </a:solidFill>
                <a:latin typeface="Bookman Old Style" pitchFamily="18" charset="0"/>
              </a:rPr>
              <a:t>Смертность в Удмуртской Республике в 2014 году</a:t>
            </a:r>
            <a:endParaRPr lang="ru-RU" sz="22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14282" y="714356"/>
          <a:ext cx="6357983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1500166" y="3429001"/>
          <a:ext cx="7500959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2" name="Рисунок 1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928670"/>
            <a:ext cx="1643075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0" name="Рисунок 9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3108" y="4071942"/>
            <a:ext cx="571503" cy="157163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3" name="Рисунок 12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00760" y="2285992"/>
            <a:ext cx="1643075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1" name="TextBox 10"/>
          <p:cNvSpPr txBox="1"/>
          <p:nvPr/>
        </p:nvSpPr>
        <p:spPr>
          <a:xfrm>
            <a:off x="7643834" y="857232"/>
            <a:ext cx="135732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>
                <a:solidFill>
                  <a:srgbClr val="002060"/>
                </a:solidFill>
                <a:latin typeface="Bookman Old Style" pitchFamily="18" charset="0"/>
              </a:rPr>
              <a:t>в городских поселениях</a:t>
            </a:r>
          </a:p>
          <a:p>
            <a:r>
              <a:rPr lang="ru-RU" b="1" i="1" dirty="0" smtClean="0">
                <a:solidFill>
                  <a:srgbClr val="002060"/>
                </a:solidFill>
                <a:latin typeface="Bookman Old Style" pitchFamily="18" charset="0"/>
              </a:rPr>
              <a:t>11810</a:t>
            </a:r>
            <a:r>
              <a:rPr lang="ru-RU" sz="1400" b="1" i="1" dirty="0" smtClean="0">
                <a:solidFill>
                  <a:srgbClr val="002060"/>
                </a:solidFill>
                <a:latin typeface="Bookman Old Style" pitchFamily="18" charset="0"/>
              </a:rPr>
              <a:t> человек</a:t>
            </a:r>
          </a:p>
          <a:p>
            <a:endParaRPr lang="ru-RU" sz="14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3834" y="2214554"/>
            <a:ext cx="13573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>
                <a:solidFill>
                  <a:srgbClr val="002060"/>
                </a:solidFill>
                <a:latin typeface="Bookman Old Style" pitchFamily="18" charset="0"/>
              </a:rPr>
              <a:t>в сельской местности</a:t>
            </a:r>
          </a:p>
          <a:p>
            <a:r>
              <a:rPr lang="ru-RU" b="1" i="1" dirty="0" smtClean="0">
                <a:solidFill>
                  <a:srgbClr val="002060"/>
                </a:solidFill>
                <a:latin typeface="Bookman Old Style" pitchFamily="18" charset="0"/>
              </a:rPr>
              <a:t>7651</a:t>
            </a:r>
            <a:r>
              <a:rPr lang="ru-RU" sz="1400" b="1" i="1" dirty="0" smtClean="0">
                <a:solidFill>
                  <a:srgbClr val="002060"/>
                </a:solidFill>
                <a:latin typeface="Bookman Old Style" pitchFamily="18" charset="0"/>
              </a:rPr>
              <a:t> человек</a:t>
            </a:r>
            <a:endParaRPr lang="ru-RU" sz="14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4348" y="4071942"/>
            <a:ext cx="571504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6" name="TextBox 15"/>
          <p:cNvSpPr txBox="1"/>
          <p:nvPr/>
        </p:nvSpPr>
        <p:spPr>
          <a:xfrm>
            <a:off x="428596" y="5786454"/>
            <a:ext cx="114300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  <a:latin typeface="Bookman Old Style" pitchFamily="18" charset="0"/>
              </a:rPr>
              <a:t>10389 </a:t>
            </a:r>
            <a:r>
              <a:rPr lang="ru-RU" sz="1600" b="1" i="1" dirty="0" smtClean="0">
                <a:solidFill>
                  <a:srgbClr val="002060"/>
                </a:solidFill>
                <a:latin typeface="Bookman Old Style" pitchFamily="18" charset="0"/>
              </a:rPr>
              <a:t>мужчин</a:t>
            </a:r>
          </a:p>
          <a:p>
            <a:endParaRPr lang="ru-RU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3042" y="5786454"/>
            <a:ext cx="135732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  <a:latin typeface="Bookman Old Style" pitchFamily="18" charset="0"/>
              </a:rPr>
              <a:t>9072</a:t>
            </a:r>
          </a:p>
          <a:p>
            <a:r>
              <a:rPr lang="ru-RU" sz="1600" b="1" i="1" dirty="0" smtClean="0">
                <a:solidFill>
                  <a:srgbClr val="002060"/>
                </a:solidFill>
                <a:latin typeface="Bookman Old Style" pitchFamily="18" charset="0"/>
              </a:rPr>
              <a:t>женщины</a:t>
            </a:r>
            <a:endParaRPr lang="ru-RU" sz="16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102</Words>
  <Application>Microsoft Office PowerPoint</Application>
  <PresentationFormat>Экран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Рождаемость в Удмуртской Республике  в 2014 году</vt:lpstr>
      <vt:lpstr>Смертность в Удмуртской Республике в 2014 году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Умершие в Удмуртской Республике в 2014 году</dc:title>
  <dc:creator>user</dc:creator>
  <cp:lastModifiedBy>user</cp:lastModifiedBy>
  <cp:revision>65</cp:revision>
  <dcterms:created xsi:type="dcterms:W3CDTF">2015-09-28T07:58:43Z</dcterms:created>
  <dcterms:modified xsi:type="dcterms:W3CDTF">2015-10-01T04:33:32Z</dcterms:modified>
</cp:coreProperties>
</file>