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8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6D9FF35-B7EB-4DAC-9674-0AF7156604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A87268B-0C3D-4A50-A341-687549EAF9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BF7DFBC2-0B16-4F16-90C5-2049EFC7DE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4FDB6-AC37-491E-8D40-6FFC579B98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02BEEC0D-03E6-486F-85BD-A331AE8A039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D1807A-CD8F-4D3C-BC8B-7A39433D99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6E2E86-7798-4CEE-8276-7CC69F3964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3F2BD1-1461-4FCE-91BA-5C61073FD2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08144E-16FB-4FB1-ADF9-D1353A5722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FACF699-F314-4A52-9CCC-F4E36372F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723127B-006F-44ED-9DD9-AA105732DA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130A865-B46F-45D0-BA3B-88BE91BC51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 bwMode="auto">
          <a:xfrm>
            <a:off x="381000" y="2362200"/>
            <a:ext cx="8153400" cy="2057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2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Малое предпринимательство</a:t>
            </a:r>
          </a:p>
          <a:p>
            <a:pPr eaLnBrk="0" hangingPunct="0">
              <a:defRPr/>
            </a:pPr>
            <a:r>
              <a:rPr lang="ru-RU" sz="2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в Удмуртской Республике </a:t>
            </a:r>
            <a:r>
              <a:rPr lang="ru-RU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в</a:t>
            </a:r>
            <a:endParaRPr lang="ru-RU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1 </a:t>
            </a:r>
            <a:r>
              <a:rPr lang="ru-RU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полугодии</a:t>
            </a:r>
            <a:r>
              <a:rPr lang="ru-RU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 </a:t>
            </a:r>
            <a:r>
              <a:rPr lang="ru-RU" sz="2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2015 года</a:t>
            </a:r>
            <a:r>
              <a:rPr lang="ru-RU" sz="2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rPr>
              <a:t>.</a:t>
            </a:r>
          </a:p>
        </p:txBody>
      </p:sp>
      <p:sp>
        <p:nvSpPr>
          <p:cNvPr id="9" name="Скругленная прямоугольная выноска 8"/>
          <p:cNvSpPr/>
          <p:nvPr/>
        </p:nvSpPr>
        <p:spPr bwMode="auto">
          <a:xfrm>
            <a:off x="4953000" y="228600"/>
            <a:ext cx="3886200" cy="1905000"/>
          </a:xfrm>
          <a:prstGeom prst="wedgeRoundRectCallout">
            <a:avLst>
              <a:gd name="adj1" fmla="val -51964"/>
              <a:gd name="adj2" fmla="val 66561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Инвестиции в основной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капитал (в части новых и приобретенных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по импорту основных 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средств) составили</a:t>
            </a:r>
          </a:p>
          <a:p>
            <a:pPr eaLnBrk="0" hangingPunct="0">
              <a:defRPr/>
            </a:pP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1463,0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млн. руб. </a:t>
            </a:r>
          </a:p>
        </p:txBody>
      </p:sp>
      <p:sp>
        <p:nvSpPr>
          <p:cNvPr id="12" name="Скругленная прямоугольная выноска 11"/>
          <p:cNvSpPr/>
          <p:nvPr/>
        </p:nvSpPr>
        <p:spPr bwMode="auto">
          <a:xfrm>
            <a:off x="4800600" y="4953000"/>
            <a:ext cx="3810000" cy="1676400"/>
          </a:xfrm>
          <a:prstGeom prst="wedgeRoundRectCallout">
            <a:avLst>
              <a:gd name="adj1" fmla="val -48515"/>
              <a:gd name="adj2" fmla="val -8446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Оборот малых предприятий составил 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58097,8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млн. руб., 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в т.ч.на одно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малое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предприятие</a:t>
            </a:r>
          </a:p>
          <a:p>
            <a:pPr eaLnBrk="0" hangingPunct="0">
              <a:defRPr/>
            </a:pPr>
            <a:r>
              <a:rPr lang="en-US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21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,</a:t>
            </a:r>
            <a:r>
              <a:rPr lang="en-US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7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млн. руб</a:t>
            </a:r>
            <a:r>
              <a:rPr lang="ru-RU" dirty="0">
                <a:solidFill>
                  <a:schemeClr val="tx1"/>
                </a:solidFill>
                <a:latin typeface="Candara" pitchFamily="34" charset="0"/>
              </a:rPr>
              <a:t>.</a:t>
            </a:r>
          </a:p>
        </p:txBody>
      </p:sp>
      <p:sp>
        <p:nvSpPr>
          <p:cNvPr id="14" name="Скругленная прямоугольная выноска 13"/>
          <p:cNvSpPr/>
          <p:nvPr/>
        </p:nvSpPr>
        <p:spPr bwMode="auto">
          <a:xfrm>
            <a:off x="152400" y="4953000"/>
            <a:ext cx="3657600" cy="1676400"/>
          </a:xfrm>
          <a:prstGeom prst="wedgeRoundRectCallout">
            <a:avLst>
              <a:gd name="adj1" fmla="val 43402"/>
              <a:gd name="adj2" fmla="val -8598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Количество малых предприятий составляет 2682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организации,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численность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работающих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в них 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82,7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тыс. чел.</a:t>
            </a:r>
          </a:p>
        </p:txBody>
      </p:sp>
      <p:pic>
        <p:nvPicPr>
          <p:cNvPr id="2056" name="Picture 11" descr="C:\ИнфографикаАНЯ\43467660-_-fotolia.com-FotolEdhar-700x4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5410200"/>
            <a:ext cx="160020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3" descr="C:\ИнфографикаАНЯ\1412834616general_pages_09_October_2014_i15623_zarplata_saratovcev_za_go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9144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ая прямоугольная выноска 7"/>
          <p:cNvSpPr/>
          <p:nvPr/>
        </p:nvSpPr>
        <p:spPr bwMode="auto">
          <a:xfrm>
            <a:off x="152400" y="228600"/>
            <a:ext cx="3886200" cy="1600200"/>
          </a:xfrm>
          <a:prstGeom prst="wedgeRoundRectCallout">
            <a:avLst>
              <a:gd name="adj1" fmla="val 50409"/>
              <a:gd name="adj2" fmla="val 8946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Среднемесячная заработная плата</a:t>
            </a:r>
            <a:r>
              <a:rPr lang="en-US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работающих на предприятиях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(с численностью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от 16 до 100 человек) 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составила</a:t>
            </a:r>
          </a:p>
          <a:p>
            <a:pPr eaLnBrk="0" hangingPunct="0">
              <a:defRPr/>
            </a:pP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16</a:t>
            </a:r>
            <a:r>
              <a:rPr lang="en-US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516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,8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руб.</a:t>
            </a:r>
          </a:p>
        </p:txBody>
      </p:sp>
      <p:pic>
        <p:nvPicPr>
          <p:cNvPr id="2061" name="Picture 13" descr="C:\ИнфографикаАНЯ\fotolia_277693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2514600"/>
            <a:ext cx="4191000" cy="1729359"/>
          </a:xfrm>
          <a:prstGeom prst="rect">
            <a:avLst/>
          </a:prstGeom>
          <a:noFill/>
        </p:spPr>
      </p:pic>
      <p:pic>
        <p:nvPicPr>
          <p:cNvPr id="2063" name="Picture 15" descr="C:\ИнфографикаАНЯ\banka_first_fot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05600" y="5410200"/>
            <a:ext cx="1752600" cy="1104900"/>
          </a:xfrm>
          <a:prstGeom prst="rect">
            <a:avLst/>
          </a:prstGeom>
          <a:noFill/>
        </p:spPr>
      </p:pic>
      <p:pic>
        <p:nvPicPr>
          <p:cNvPr id="2064" name="Picture 16" descr="C:\ИнфографикаАНЯ\167025477bb2cb19e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91400" y="457200"/>
            <a:ext cx="1295400" cy="1371600"/>
          </a:xfrm>
          <a:prstGeom prst="rect">
            <a:avLst/>
          </a:prstGeom>
          <a:noFill/>
        </p:spPr>
      </p:pic>
      <p:pic>
        <p:nvPicPr>
          <p:cNvPr id="1026" name="Picture 2" descr="C:\ИнфографикаАНЯ\1802c09acaf07c5406a4b54ed4db7c2b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62200" y="914400"/>
            <a:ext cx="1524000" cy="8262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104</TotalTime>
  <Words>90</Words>
  <Application>Microsoft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Изящная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OEM20501</cp:lastModifiedBy>
  <cp:revision>20</cp:revision>
  <cp:lastPrinted>1601-01-01T00:00:00Z</cp:lastPrinted>
  <dcterms:created xsi:type="dcterms:W3CDTF">1601-01-01T00:00:00Z</dcterms:created>
  <dcterms:modified xsi:type="dcterms:W3CDTF">2015-08-28T07:08:50Z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