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80738" cy="7885113"/>
  <p:notesSz cx="6858000" cy="9144000"/>
  <p:defaultTextStyle>
    <a:defPPr>
      <a:defRPr lang="ru-RU"/>
    </a:defPPr>
    <a:lvl1pPr marL="0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9048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809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5714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76193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95241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14289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3333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5238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35D7"/>
    <a:srgbClr val="6666FF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2" y="-96"/>
      </p:cViewPr>
      <p:guideLst>
        <p:guide orient="horz" pos="2484"/>
        <p:guide pos="34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1.xlsx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1.4609016054325274E-2"/>
          <c:y val="3.5001191232597095E-2"/>
          <c:w val="0.96473121403830753"/>
          <c:h val="0.86165786116232668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7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6.4397332885392459E-3"/>
                  <c:y val="-0.1005407212641660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13 079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6.6733274541093679E-3"/>
                  <c:y val="-0.1086412754417868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13 722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4484199196817131E-5"/>
                  <c:y val="-0.1245808474295857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16 348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3.6706265884018947E-4"/>
                  <c:y val="-0.1665093020515595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19 442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7.4870672626768827E-4"/>
                  <c:y val="-0.17693970361856956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20 945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2.367145870078483E-3"/>
                  <c:y val="-0.2115535933043929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r>
                      <a:rPr lang="en-US" baseline="0" dirty="0" smtClean="0"/>
                      <a:t> 080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-1.543359912855142E-3"/>
                  <c:y val="-0.3269003568452049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35 662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>
                <c:manualLayout>
                  <c:x val="-1.3097993287108324E-3"/>
                  <c:y val="-0.21967795488221634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25 166</a:t>
                    </a:r>
                    <a:endParaRPr lang="en-US" dirty="0"/>
                  </a:p>
                </c:rich>
              </c:tx>
              <c:showVal val="1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rgbClr val="4135D7"/>
                </a:solidFill>
              </a:ln>
            </c:spPr>
            <c:txPr>
              <a:bodyPr/>
              <a:lstStyle/>
              <a:p>
                <a:pPr>
                  <a:defRPr sz="1680" cap="none" normalizeH="0" baseline="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13079</c:v>
                </c:pt>
                <c:pt idx="1">
                  <c:v>13722</c:v>
                </c:pt>
                <c:pt idx="2">
                  <c:v>16348</c:v>
                </c:pt>
                <c:pt idx="3">
                  <c:v>19442</c:v>
                </c:pt>
                <c:pt idx="4">
                  <c:v>20945</c:v>
                </c:pt>
                <c:pt idx="5">
                  <c:v>24080</c:v>
                </c:pt>
                <c:pt idx="6">
                  <c:v>35662</c:v>
                </c:pt>
                <c:pt idx="7">
                  <c:v>25166</c:v>
                </c:pt>
              </c:numCache>
            </c:numRef>
          </c:val>
        </c:ser>
        <c:dLbls>
          <c:showVal val="1"/>
        </c:dLbls>
        <c:gapWidth val="0"/>
        <c:gapDepth val="0"/>
        <c:shape val="box"/>
        <c:axId val="56923648"/>
        <c:axId val="56925184"/>
        <c:axId val="0"/>
      </c:bar3DChart>
      <c:catAx>
        <c:axId val="569236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50" b="0" i="1" cap="small" spc="10" normalizeH="0" baseline="30000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56925184"/>
        <c:crosses val="autoZero"/>
        <c:auto val="1"/>
        <c:lblAlgn val="ctr"/>
        <c:lblOffset val="100"/>
      </c:catAx>
      <c:valAx>
        <c:axId val="569251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69236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0.07207</cdr:x>
      <cdr:y>0.7</cdr:y>
    </cdr:from>
    <cdr:to>
      <cdr:x>0.13514</cdr:x>
      <cdr:y>0.95428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4" y="3500462"/>
          <a:ext cx="500066" cy="1271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0.04861</cdr:x>
      <cdr:y>0.75178</cdr:y>
    </cdr:from>
    <cdr:to>
      <cdr:x>0.32789</cdr:x>
      <cdr:y>0.81606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00066" y="4357718"/>
          <a:ext cx="2872973" cy="372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0.0625</cdr:x>
      <cdr:y>0.62854</cdr:y>
    </cdr:from>
    <cdr:to>
      <cdr:x>0.12387</cdr:x>
      <cdr:y>0.8747</cdr:y>
    </cdr:to>
    <cdr:sp macro="" textlink="">
      <cdr:nvSpPr>
        <cdr:cNvPr id="4" name="TextBox 3"/>
        <cdr:cNvSpPr txBox="1"/>
      </cdr:nvSpPr>
      <cdr:spPr>
        <a:xfrm xmlns:a="http://schemas.openxmlformats.org/drawingml/2006/main" rot="16200000">
          <a:off x="245167" y="4041115"/>
          <a:ext cx="1426871" cy="63131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rtlCol="0">
          <a:spAutoFit/>
        </a:bodyPr>
        <a:lstStyle xmlns:a="http://schemas.openxmlformats.org/drawingml/2006/main"/>
        <a:p xmlns:a="http://schemas.openxmlformats.org/drawingml/2006/main">
          <a:pPr algn="just">
            <a:lnSpc>
              <a:spcPts val="1000"/>
            </a:lnSpc>
          </a:pPr>
          <a:r>
            <a:rPr lang="ru-RU" sz="1200" dirty="0" smtClean="0">
              <a:solidFill>
                <a:srgbClr val="FFFF00"/>
              </a:solidFill>
            </a:rPr>
            <a:t>Младший медицинский персонал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0.17273</cdr:x>
      <cdr:y>0.66154</cdr:y>
    </cdr:from>
    <cdr:to>
      <cdr:x>0.22107</cdr:x>
      <cdr:y>0.87692</cdr:y>
    </cdr:to>
    <cdr:sp macro="" textlink="">
      <cdr:nvSpPr>
        <cdr:cNvPr id="5" name="TextBox 4"/>
        <cdr:cNvSpPr txBox="1"/>
      </cdr:nvSpPr>
      <cdr:spPr>
        <a:xfrm xmlns:a="http://schemas.openxmlformats.org/drawingml/2006/main" rot="16200000">
          <a:off x="1047180" y="3381976"/>
          <a:ext cx="1000132" cy="379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Социальные работники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0.27519</cdr:x>
      <cdr:y>0.61429</cdr:y>
    </cdr:from>
    <cdr:to>
      <cdr:x>0.34104</cdr:x>
      <cdr:y>0.87692</cdr:y>
    </cdr:to>
    <cdr:sp macro="" textlink="">
      <cdr:nvSpPr>
        <cdr:cNvPr id="6" name="TextBox 5"/>
        <cdr:cNvSpPr txBox="1"/>
      </cdr:nvSpPr>
      <cdr:spPr>
        <a:xfrm xmlns:a="http://schemas.openxmlformats.org/drawingml/2006/main" rot="16200000">
          <a:off x="1811458" y="3203445"/>
          <a:ext cx="1219529" cy="517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учреждений культуры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0.3923</cdr:x>
      <cdr:y>0.6</cdr:y>
    </cdr:from>
    <cdr:to>
      <cdr:x>0.45816</cdr:x>
      <cdr:y>0.87634</cdr:y>
    </cdr:to>
    <cdr:sp macro="" textlink="">
      <cdr:nvSpPr>
        <cdr:cNvPr id="7" name="TextBox 6"/>
        <cdr:cNvSpPr txBox="1"/>
      </cdr:nvSpPr>
      <cdr:spPr>
        <a:xfrm xmlns:a="http://schemas.openxmlformats.org/drawingml/2006/main" rot="16200000">
          <a:off x="2699946" y="3168912"/>
          <a:ext cx="1283176" cy="517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Средний медицинский персонал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0.73918</cdr:x>
      <cdr:y>0.55385</cdr:y>
    </cdr:from>
    <cdr:to>
      <cdr:x>0.76957</cdr:x>
      <cdr:y>0.87692</cdr:y>
    </cdr:to>
    <cdr:sp macro="" textlink="">
      <cdr:nvSpPr>
        <cdr:cNvPr id="8" name="TextBox 7"/>
        <cdr:cNvSpPr txBox="1"/>
      </cdr:nvSpPr>
      <cdr:spPr>
        <a:xfrm xmlns:a="http://schemas.openxmlformats.org/drawingml/2006/main" rot="16200000">
          <a:off x="5177909" y="3202474"/>
          <a:ext cx="1500198" cy="238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врачи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0.2973</cdr:x>
      <cdr:y>0.11429</cdr:y>
    </cdr:from>
    <cdr:to>
      <cdr:x>0.41261</cdr:x>
      <cdr:y>0.29714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357454" y="5715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0.49091</cdr:x>
      <cdr:y>0.56923</cdr:y>
    </cdr:from>
    <cdr:to>
      <cdr:x>0.57515</cdr:x>
      <cdr:y>0.8789</cdr:y>
    </cdr:to>
    <cdr:sp macro="" textlink="">
      <cdr:nvSpPr>
        <cdr:cNvPr id="10" name="TextBox 9"/>
        <cdr:cNvSpPr txBox="1"/>
      </cdr:nvSpPr>
      <cdr:spPr>
        <a:xfrm xmlns:a="http://schemas.openxmlformats.org/drawingml/2006/main" rot="16200000">
          <a:off x="3469669" y="3031189"/>
          <a:ext cx="1437943" cy="661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>
              <a:solidFill>
                <a:srgbClr val="FFFF00"/>
              </a:solidFill>
            </a:rPr>
            <a:t>Р</a:t>
          </a:r>
          <a:r>
            <a:rPr lang="ru-RU" sz="1200" dirty="0" smtClean="0">
              <a:solidFill>
                <a:srgbClr val="FFFF00"/>
              </a:solidFill>
            </a:rPr>
            <a:t>аботники дошкольных образовательных  учреждений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0.61022</cdr:x>
      <cdr:y>0.61429</cdr:y>
    </cdr:from>
    <cdr:to>
      <cdr:x>0.69402</cdr:x>
      <cdr:y>0.87692</cdr:y>
    </cdr:to>
    <cdr:sp macro="" textlink="">
      <cdr:nvSpPr>
        <cdr:cNvPr id="11" name="TextBox 10"/>
        <cdr:cNvSpPr txBox="1"/>
      </cdr:nvSpPr>
      <cdr:spPr>
        <a:xfrm xmlns:a="http://schemas.openxmlformats.org/drawingml/2006/main" rot="16200000">
          <a:off x="4514711" y="3132912"/>
          <a:ext cx="1219529" cy="6585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 учреждений общего образования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0.85288</cdr:x>
      <cdr:y>0.46154</cdr:y>
    </cdr:from>
    <cdr:to>
      <cdr:x>0.88928</cdr:x>
      <cdr:y>0.88049</cdr:y>
    </cdr:to>
    <cdr:sp macro="" textlink="">
      <cdr:nvSpPr>
        <cdr:cNvPr id="12" name="TextBox 11"/>
        <cdr:cNvSpPr txBox="1"/>
      </cdr:nvSpPr>
      <cdr:spPr>
        <a:xfrm xmlns:a="http://schemas.openxmlformats.org/drawingml/2006/main" rot="16200000">
          <a:off x="7746679" y="3702318"/>
          <a:ext cx="2428451" cy="374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Среднемесячная заработная плата работников по УР </a:t>
          </a:r>
          <a:endParaRPr lang="ru-RU" sz="1100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3556" y="2449499"/>
            <a:ext cx="9333628" cy="1690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7113" y="4468232"/>
            <a:ext cx="7686516" cy="20150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5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3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2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961035" y="315772"/>
            <a:ext cx="2470667" cy="67279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9037" y="315772"/>
            <a:ext cx="7228986" cy="67279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402" y="5066918"/>
            <a:ext cx="9333628" cy="156607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7402" y="3342050"/>
            <a:ext cx="9333628" cy="172486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190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8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71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52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42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23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9037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81876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7" y="1765025"/>
            <a:ext cx="4851733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9037" y="2500603"/>
            <a:ext cx="4851733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78064" y="1765025"/>
            <a:ext cx="4853639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8064" y="2500603"/>
            <a:ext cx="4853639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3945"/>
            <a:ext cx="3612587" cy="133608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93165" y="313946"/>
            <a:ext cx="6138537" cy="672972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9039" y="1650036"/>
            <a:ext cx="3612587" cy="5393637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301" y="5519579"/>
            <a:ext cx="6588443" cy="65161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52301" y="704549"/>
            <a:ext cx="6588443" cy="4731068"/>
          </a:xfrm>
        </p:spPr>
        <p:txBody>
          <a:bodyPr/>
          <a:lstStyle>
            <a:lvl1pPr marL="0" indent="0">
              <a:buNone/>
              <a:defRPr sz="3700"/>
            </a:lvl1pPr>
            <a:lvl2pPr marL="519048" indent="0">
              <a:buNone/>
              <a:defRPr sz="3200"/>
            </a:lvl2pPr>
            <a:lvl3pPr marL="1038097" indent="0">
              <a:buNone/>
              <a:defRPr sz="2800"/>
            </a:lvl3pPr>
            <a:lvl4pPr marL="1557145" indent="0">
              <a:buNone/>
              <a:defRPr sz="2200"/>
            </a:lvl4pPr>
            <a:lvl5pPr marL="2076193" indent="0">
              <a:buNone/>
              <a:defRPr sz="2200"/>
            </a:lvl5pPr>
            <a:lvl6pPr marL="2595241" indent="0">
              <a:buNone/>
              <a:defRPr sz="2200"/>
            </a:lvl6pPr>
            <a:lvl7pPr marL="3114289" indent="0">
              <a:buNone/>
              <a:defRPr sz="2200"/>
            </a:lvl7pPr>
            <a:lvl8pPr marL="3633337" indent="0">
              <a:buNone/>
              <a:defRPr sz="2200"/>
            </a:lvl8pPr>
            <a:lvl9pPr marL="4152385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52301" y="6171198"/>
            <a:ext cx="6588443" cy="925405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5772"/>
            <a:ext cx="9882665" cy="1314186"/>
          </a:xfrm>
          <a:prstGeom prst="rect">
            <a:avLst/>
          </a:prstGeom>
        </p:spPr>
        <p:txBody>
          <a:bodyPr vert="horz" lIns="103811" tIns="51905" rIns="103811" bIns="5190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9" y="1839861"/>
            <a:ext cx="9882665" cy="5203810"/>
          </a:xfrm>
          <a:prstGeom prst="rect">
            <a:avLst/>
          </a:prstGeom>
        </p:spPr>
        <p:txBody>
          <a:bodyPr vert="horz" lIns="103811" tIns="51905" rIns="103811" bIns="5190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9038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9EFF1-2E48-4C05-A051-0BDDA7310379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751753" y="7308335"/>
            <a:ext cx="3477234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869530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10380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9286" indent="-389286" algn="l" defTabSz="1038097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453" indent="-324406" algn="l" defTabSz="103809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62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669" indent="-259524" algn="l" defTabSz="1038097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717" indent="-259524" algn="l" defTabSz="1038097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765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813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86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909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048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09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14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6193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5241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4289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333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238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18271" y="1513664"/>
          <a:ext cx="10287072" cy="579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dirty="0" smtClean="0"/>
              <a:t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заработной плате за 2015 г</a:t>
            </a:r>
            <a:endParaRPr lang="ru-RU" sz="2200" dirty="0"/>
          </a:p>
        </p:txBody>
      </p:sp>
      <p:pic>
        <p:nvPicPr>
          <p:cNvPr id="7" name="Picture 2" descr="C:\Documents and Settings\sep12\Рабочий стол\картинки\7bb04f3cb06ab0c58ad76cec6bbc6ec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7361" y="2513796"/>
            <a:ext cx="875512" cy="1798301"/>
          </a:xfrm>
          <a:prstGeom prst="rect">
            <a:avLst/>
          </a:prstGeom>
          <a:noFill/>
        </p:spPr>
      </p:pic>
      <p:pic>
        <p:nvPicPr>
          <p:cNvPr id="1033" name="Picture 9" descr="C:\Documents and Settings\sep12\Рабочий стол\картинки\женщина-чистки-20867699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7000" contrast="16000"/>
          </a:blip>
          <a:srcRect t="4037" b="9171"/>
          <a:stretch>
            <a:fillRect/>
          </a:stretch>
        </p:blipFill>
        <p:spPr bwMode="auto">
          <a:xfrm>
            <a:off x="846899" y="3585366"/>
            <a:ext cx="1143008" cy="1450502"/>
          </a:xfrm>
          <a:prstGeom prst="rect">
            <a:avLst/>
          </a:prstGeom>
          <a:noFill/>
        </p:spPr>
      </p:pic>
      <p:pic>
        <p:nvPicPr>
          <p:cNvPr id="1026" name="Picture 2" descr="N:\403\картинки\cartoon-orderly-pushing-old-lady-19010512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143" t="949" r="11905"/>
          <a:stretch>
            <a:fillRect/>
          </a:stretch>
        </p:blipFill>
        <p:spPr bwMode="auto">
          <a:xfrm>
            <a:off x="2132783" y="3442490"/>
            <a:ext cx="1045893" cy="1632742"/>
          </a:xfrm>
          <a:prstGeom prst="rect">
            <a:avLst/>
          </a:prstGeom>
          <a:noFill/>
        </p:spPr>
      </p:pic>
      <p:pic>
        <p:nvPicPr>
          <p:cNvPr id="1034" name="Picture 10" descr="C:\Documents and Settings\sep12\Рабочий стол\таня\буклеты\x_a307932a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" contrast="-34000"/>
          </a:blip>
          <a:srcRect/>
          <a:stretch>
            <a:fillRect/>
          </a:stretch>
        </p:blipFill>
        <p:spPr bwMode="auto">
          <a:xfrm>
            <a:off x="8919393" y="1870854"/>
            <a:ext cx="1357322" cy="1863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N:\403\картинки\библиотека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" contrast="42000"/>
          </a:blip>
          <a:srcRect/>
          <a:stretch>
            <a:fillRect/>
          </a:stretch>
        </p:blipFill>
        <p:spPr bwMode="auto">
          <a:xfrm>
            <a:off x="3347229" y="2656672"/>
            <a:ext cx="1072946" cy="2105348"/>
          </a:xfrm>
          <a:prstGeom prst="rect">
            <a:avLst/>
          </a:prstGeom>
          <a:noFill/>
        </p:spPr>
      </p:pic>
      <p:pic>
        <p:nvPicPr>
          <p:cNvPr id="1029" name="Picture 5" descr="C:\Documents and Settings\sep12\Рабочий стол\таня\буклеты\картинки\photo_18941_20100720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303" b="3128"/>
          <a:stretch>
            <a:fillRect/>
          </a:stretch>
        </p:blipFill>
        <p:spPr bwMode="auto">
          <a:xfrm>
            <a:off x="9205145" y="2299482"/>
            <a:ext cx="928694" cy="928694"/>
          </a:xfrm>
          <a:prstGeom prst="rect">
            <a:avLst/>
          </a:prstGeom>
          <a:noFill/>
        </p:spPr>
      </p:pic>
      <p:pic>
        <p:nvPicPr>
          <p:cNvPr id="9" name="Picture 6" descr="F:\79013566_3640123_90263c3a0345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19261" y="942160"/>
            <a:ext cx="1023855" cy="1532856"/>
          </a:xfrm>
          <a:prstGeom prst="rect">
            <a:avLst/>
          </a:prstGeom>
          <a:noFill/>
        </p:spPr>
      </p:pic>
      <p:pic>
        <p:nvPicPr>
          <p:cNvPr id="1035" name="Picture 11" descr="C:\Documents and Settings\sep12\Рабочий стол\таня\буклеты\картинки\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23682" y="2228044"/>
            <a:ext cx="1233488" cy="1850233"/>
          </a:xfrm>
          <a:prstGeom prst="rect">
            <a:avLst/>
          </a:prstGeom>
          <a:noFill/>
        </p:spPr>
      </p:pic>
      <p:pic>
        <p:nvPicPr>
          <p:cNvPr id="1036" name="Picture 12" descr="C:\Documents and Settings\sep12\Рабочий стол\таня\буклеты\506528656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47691" y="1942292"/>
            <a:ext cx="642942" cy="174835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65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 заработной плате за 2015 г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GEG</cp:lastModifiedBy>
  <cp:revision>140</cp:revision>
  <dcterms:created xsi:type="dcterms:W3CDTF">2015-09-07T13:31:04Z</dcterms:created>
  <dcterms:modified xsi:type="dcterms:W3CDTF">2016-03-15T13:51:01Z</dcterms:modified>
</cp:coreProperties>
</file>