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xlsx" ContentType="application/vnd.openxmlformats-officedocument.spreadsheetml.sheet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0980738" cy="7885113"/>
  <p:notesSz cx="6858000" cy="9144000"/>
  <p:defaultTextStyle>
    <a:defPPr>
      <a:defRPr lang="ru-RU"/>
    </a:defPPr>
    <a:lvl1pPr marL="0" algn="l" defTabSz="103809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19048" algn="l" defTabSz="103809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38097" algn="l" defTabSz="103809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57145" algn="l" defTabSz="103809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76193" algn="l" defTabSz="103809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95241" algn="l" defTabSz="103809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114289" algn="l" defTabSz="103809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633337" algn="l" defTabSz="103809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152385" algn="l" defTabSz="103809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135D7"/>
    <a:srgbClr val="6666FF"/>
    <a:srgbClr val="0099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822" y="-96"/>
      </p:cViewPr>
      <p:guideLst>
        <p:guide orient="horz" pos="2484"/>
        <p:guide pos="345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package" Target="../embeddings/_____Microsoft_Office_Excel1.xlsx"/><Relationship Id="rId1" Type="http://schemas.openxmlformats.org/officeDocument/2006/relationships/image" Target="../media/image1.jpeg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4"/>
  <c:chart>
    <c:autoTitleDeleted val="1"/>
    <c:view3D>
      <c:rAngAx val="1"/>
    </c:view3D>
    <c:plotArea>
      <c:layout>
        <c:manualLayout>
          <c:layoutTarget val="inner"/>
          <c:xMode val="edge"/>
          <c:yMode val="edge"/>
          <c:x val="1.7078127505351128E-2"/>
          <c:y val="2.8428309001673362E-2"/>
          <c:w val="0.96473121403830708"/>
          <c:h val="0.86165786116232668"/>
        </c:manualLayout>
      </c:layout>
      <c:bar3DChart>
        <c:barDir val="col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Pt>
            <c:idx val="7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Lbls>
            <c:dLbl>
              <c:idx val="0"/>
              <c:layout>
                <c:manualLayout>
                  <c:x val="-9.6095423512204785E-3"/>
                  <c:y val="-9.396759627729169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12 953</a:t>
                    </a:r>
                    <a:endParaRPr lang="en-US" dirty="0"/>
                  </a:p>
                </c:rich>
              </c:tx>
              <c:showVal val="1"/>
            </c:dLbl>
            <c:dLbl>
              <c:idx val="1"/>
              <c:layout>
                <c:manualLayout>
                  <c:x val="3.2031807837401621E-3"/>
                  <c:y val="-0.10864121491518694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13 697</a:t>
                    </a:r>
                    <a:endParaRPr lang="en-US" dirty="0"/>
                  </a:p>
                </c:rich>
              </c:tx>
              <c:showVal val="1"/>
            </c:dLbl>
            <c:dLbl>
              <c:idx val="2"/>
              <c:layout>
                <c:manualLayout>
                  <c:x val="1.4507175961864E-5"/>
                  <c:y val="-0.13553570928637421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16 055</a:t>
                    </a:r>
                    <a:endParaRPr lang="en-US" dirty="0"/>
                  </a:p>
                </c:rich>
              </c:tx>
              <c:showVal val="1"/>
            </c:dLbl>
            <c:dLbl>
              <c:idx val="3"/>
              <c:layout>
                <c:manualLayout>
                  <c:x val="1.6015903918700769E-3"/>
                  <c:y val="-0.15555446681038138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19 281</a:t>
                    </a:r>
                    <a:endParaRPr lang="en-US" dirty="0"/>
                  </a:p>
                </c:rich>
              </c:tx>
              <c:showVal val="1"/>
            </c:dLbl>
            <c:dLbl>
              <c:idx val="4"/>
              <c:layout>
                <c:manualLayout>
                  <c:x val="-3.2177934330850188E-3"/>
                  <c:y val="-0.18351254557475341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19</a:t>
                    </a:r>
                    <a:r>
                      <a:rPr lang="en-US" baseline="0" dirty="0" smtClean="0"/>
                      <a:t> 973</a:t>
                    </a:r>
                    <a:endParaRPr lang="en-US" dirty="0"/>
                  </a:p>
                </c:rich>
              </c:tx>
              <c:showVal val="1"/>
            </c:dLbl>
            <c:dLbl>
              <c:idx val="5"/>
              <c:layout>
                <c:manualLayout>
                  <c:x val="-1.0193199952151771E-4"/>
                  <c:y val="-0.24003622291088345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23</a:t>
                    </a:r>
                    <a:r>
                      <a:rPr lang="en-US" baseline="0" dirty="0" smtClean="0"/>
                      <a:t> 823</a:t>
                    </a:r>
                    <a:endParaRPr lang="en-US" dirty="0"/>
                  </a:p>
                </c:rich>
              </c:tx>
              <c:showVal val="1"/>
            </c:dLbl>
            <c:dLbl>
              <c:idx val="6"/>
              <c:layout>
                <c:manualLayout>
                  <c:x val="-1.5433599128551415E-3"/>
                  <c:y val="-0.32690035684520474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35 287</a:t>
                    </a:r>
                    <a:endParaRPr lang="en-US" dirty="0"/>
                  </a:p>
                </c:rich>
              </c:tx>
              <c:showVal val="1"/>
            </c:dLbl>
            <c:dLbl>
              <c:idx val="7"/>
              <c:layout>
                <c:manualLayout>
                  <c:x val="4.8629580895321834E-3"/>
                  <c:y val="-0.20653218390557071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24 653</a:t>
                    </a:r>
                    <a:endParaRPr lang="en-US" dirty="0"/>
                  </a:p>
                </c:rich>
              </c:tx>
              <c:showVal val="1"/>
            </c:dLbl>
            <c:spPr>
              <a:blipFill>
                <a:blip xmlns:r="http://schemas.openxmlformats.org/officeDocument/2006/relationships" r:embed="rId1"/>
                <a:tile tx="0" ty="0" sx="100000" sy="100000" flip="none" algn="tl"/>
              </a:blipFill>
              <a:ln>
                <a:solidFill>
                  <a:srgbClr val="4135D7"/>
                </a:solidFill>
              </a:ln>
            </c:spPr>
            <c:txPr>
              <a:bodyPr/>
              <a:lstStyle/>
              <a:p>
                <a:pPr>
                  <a:defRPr sz="1680" cap="none" normalizeH="0" baseline="0">
                    <a:solidFill>
                      <a:srgbClr val="002060"/>
                    </a:solidFill>
                  </a:defRPr>
                </a:pPr>
                <a:endParaRPr lang="ru-RU"/>
              </a:p>
            </c:txPr>
            <c:showVal val="1"/>
          </c:dLbls>
          <c:cat>
            <c:numRef>
              <c:f>Лист1!$A$2:$A$9</c:f>
              <c:numCache>
                <c:formatCode>General</c:formatCode>
                <c:ptCount val="8"/>
                <c:pt idx="0">
                  <c:v>8</c:v>
                </c:pt>
                <c:pt idx="1">
                  <c:v>7</c:v>
                </c:pt>
                <c:pt idx="2">
                  <c:v>6</c:v>
                </c:pt>
                <c:pt idx="3">
                  <c:v>5</c:v>
                </c:pt>
                <c:pt idx="4">
                  <c:v>4</c:v>
                </c:pt>
                <c:pt idx="5">
                  <c:v>3</c:v>
                </c:pt>
                <c:pt idx="6">
                  <c:v>2</c:v>
                </c:pt>
                <c:pt idx="7">
                  <c:v>1</c:v>
                </c:pt>
              </c:numCache>
            </c:num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12984</c:v>
                </c:pt>
                <c:pt idx="1">
                  <c:v>13834</c:v>
                </c:pt>
                <c:pt idx="2">
                  <c:v>16552</c:v>
                </c:pt>
                <c:pt idx="3">
                  <c:v>18956</c:v>
                </c:pt>
                <c:pt idx="4">
                  <c:v>20710</c:v>
                </c:pt>
                <c:pt idx="5">
                  <c:v>27285</c:v>
                </c:pt>
                <c:pt idx="6">
                  <c:v>35655</c:v>
                </c:pt>
                <c:pt idx="7">
                  <c:v>24587</c:v>
                </c:pt>
              </c:numCache>
            </c:numRef>
          </c:val>
        </c:ser>
        <c:dLbls>
          <c:showVal val="1"/>
        </c:dLbls>
        <c:gapWidth val="0"/>
        <c:gapDepth val="0"/>
        <c:shape val="box"/>
        <c:axId val="65245952"/>
        <c:axId val="65247488"/>
        <c:axId val="0"/>
      </c:bar3DChart>
      <c:catAx>
        <c:axId val="65245952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 sz="1450" b="0" i="1" cap="small" spc="10" normalizeH="0" baseline="30000">
                <a:solidFill>
                  <a:schemeClr val="accent1">
                    <a:lumMod val="50000"/>
                  </a:schemeClr>
                </a:solidFill>
              </a:defRPr>
            </a:pPr>
            <a:endParaRPr lang="ru-RU"/>
          </a:p>
        </c:txPr>
        <c:crossAx val="65247488"/>
        <c:crosses val="autoZero"/>
        <c:auto val="1"/>
        <c:lblAlgn val="ctr"/>
        <c:lblOffset val="100"/>
      </c:catAx>
      <c:valAx>
        <c:axId val="65247488"/>
        <c:scaling>
          <c:orientation val="minMax"/>
        </c:scaling>
        <c:delete val="1"/>
        <c:axPos val="l"/>
        <c:numFmt formatCode="General" sourceLinked="1"/>
        <c:majorTickMark val="none"/>
        <c:tickLblPos val="nextTo"/>
        <c:crossAx val="65245952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ru-RU"/>
    </a:p>
  </c:txPr>
  <c:externalData r:id="rId2"/>
  <c:userShapes r:id="rId3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0.07207</cdr:x>
      <cdr:y>0.7</cdr:y>
    </cdr:from>
    <cdr:to>
      <cdr:x>0.13514</cdr:x>
      <cdr:y>0.95428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71504" y="3500462"/>
          <a:ext cx="500066" cy="127159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0.0473</cdr:x>
      <cdr:y>0.74643</cdr:y>
    </cdr:from>
    <cdr:to>
      <cdr:x>0.32658</cdr:x>
      <cdr:y>0.81071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375052" y="3732636"/>
          <a:ext cx="2214576" cy="32147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0.05566</cdr:x>
      <cdr:y>0.64615</cdr:y>
    </cdr:from>
    <cdr:to>
      <cdr:x>0.11703</cdr:x>
      <cdr:y>0.89231</cdr:y>
    </cdr:to>
    <cdr:sp macro="" textlink="">
      <cdr:nvSpPr>
        <cdr:cNvPr id="4" name="TextBox 3"/>
        <cdr:cNvSpPr txBox="1"/>
      </cdr:nvSpPr>
      <cdr:spPr>
        <a:xfrm xmlns:a="http://schemas.openxmlformats.org/drawingml/2006/main" rot="16200000">
          <a:off x="107011" y="3330776"/>
          <a:ext cx="1143008" cy="482248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="horz" wrap="square" rtlCol="0">
          <a:spAutoFit/>
        </a:bodyPr>
        <a:lstStyle xmlns:a="http://schemas.openxmlformats.org/drawingml/2006/main"/>
        <a:p xmlns:a="http://schemas.openxmlformats.org/drawingml/2006/main">
          <a:pPr algn="just">
            <a:lnSpc>
              <a:spcPts val="1000"/>
            </a:lnSpc>
          </a:pPr>
          <a:r>
            <a:rPr lang="ru-RU" sz="1200" dirty="0" smtClean="0">
              <a:solidFill>
                <a:srgbClr val="FFFF00"/>
              </a:solidFill>
            </a:rPr>
            <a:t>Младший медицинский персонал</a:t>
          </a:r>
          <a:endParaRPr lang="ru-RU" sz="1200" dirty="0">
            <a:solidFill>
              <a:srgbClr val="FFFF00"/>
            </a:solidFill>
          </a:endParaRPr>
        </a:p>
      </cdr:txBody>
    </cdr:sp>
  </cdr:relSizeAnchor>
  <cdr:relSizeAnchor xmlns:cdr="http://schemas.openxmlformats.org/drawingml/2006/chartDrawing">
    <cdr:from>
      <cdr:x>0.17273</cdr:x>
      <cdr:y>0.66154</cdr:y>
    </cdr:from>
    <cdr:to>
      <cdr:x>0.22107</cdr:x>
      <cdr:y>0.87692</cdr:y>
    </cdr:to>
    <cdr:sp macro="" textlink="">
      <cdr:nvSpPr>
        <cdr:cNvPr id="5" name="TextBox 4"/>
        <cdr:cNvSpPr txBox="1"/>
      </cdr:nvSpPr>
      <cdr:spPr>
        <a:xfrm xmlns:a="http://schemas.openxmlformats.org/drawingml/2006/main" rot="16200000">
          <a:off x="1047180" y="3381976"/>
          <a:ext cx="1000132" cy="3798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>
          <a:spAutoFit/>
        </a:bodyPr>
        <a:lstStyle xmlns:a="http://schemas.openxmlformats.org/drawingml/2006/main"/>
        <a:p xmlns:a="http://schemas.openxmlformats.org/drawingml/2006/main">
          <a:pPr algn="l">
            <a:lnSpc>
              <a:spcPts val="1100"/>
            </a:lnSpc>
          </a:pPr>
          <a:r>
            <a:rPr lang="ru-RU" sz="1200" dirty="0" smtClean="0">
              <a:solidFill>
                <a:srgbClr val="FFFF00"/>
              </a:solidFill>
            </a:rPr>
            <a:t>Социальные работники</a:t>
          </a:r>
          <a:endParaRPr lang="ru-RU" sz="1200" dirty="0">
            <a:solidFill>
              <a:srgbClr val="FFFF00"/>
            </a:solidFill>
          </a:endParaRPr>
        </a:p>
      </cdr:txBody>
    </cdr:sp>
  </cdr:relSizeAnchor>
  <cdr:relSizeAnchor xmlns:cdr="http://schemas.openxmlformats.org/drawingml/2006/chartDrawing">
    <cdr:from>
      <cdr:x>0.27519</cdr:x>
      <cdr:y>0.61429</cdr:y>
    </cdr:from>
    <cdr:to>
      <cdr:x>0.34104</cdr:x>
      <cdr:y>0.87692</cdr:y>
    </cdr:to>
    <cdr:sp macro="" textlink="">
      <cdr:nvSpPr>
        <cdr:cNvPr id="6" name="TextBox 5"/>
        <cdr:cNvSpPr txBox="1"/>
      </cdr:nvSpPr>
      <cdr:spPr>
        <a:xfrm xmlns:a="http://schemas.openxmlformats.org/drawingml/2006/main" rot="16200000">
          <a:off x="1811458" y="3203445"/>
          <a:ext cx="1219529" cy="5175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>
          <a:spAutoFit/>
        </a:bodyPr>
        <a:lstStyle xmlns:a="http://schemas.openxmlformats.org/drawingml/2006/main"/>
        <a:p xmlns:a="http://schemas.openxmlformats.org/drawingml/2006/main">
          <a:pPr algn="l">
            <a:lnSpc>
              <a:spcPts val="1100"/>
            </a:lnSpc>
          </a:pPr>
          <a:r>
            <a:rPr lang="ru-RU" sz="1200" dirty="0" smtClean="0">
              <a:solidFill>
                <a:srgbClr val="FFFF00"/>
              </a:solidFill>
            </a:rPr>
            <a:t>Работники учреждений культуры</a:t>
          </a:r>
          <a:endParaRPr lang="ru-RU" sz="1200" dirty="0">
            <a:solidFill>
              <a:srgbClr val="FFFF00"/>
            </a:solidFill>
          </a:endParaRPr>
        </a:p>
      </cdr:txBody>
    </cdr:sp>
  </cdr:relSizeAnchor>
  <cdr:relSizeAnchor xmlns:cdr="http://schemas.openxmlformats.org/drawingml/2006/chartDrawing">
    <cdr:from>
      <cdr:x>0.3923</cdr:x>
      <cdr:y>0.6</cdr:y>
    </cdr:from>
    <cdr:to>
      <cdr:x>0.45816</cdr:x>
      <cdr:y>0.87634</cdr:y>
    </cdr:to>
    <cdr:sp macro="" textlink="">
      <cdr:nvSpPr>
        <cdr:cNvPr id="7" name="TextBox 6"/>
        <cdr:cNvSpPr txBox="1"/>
      </cdr:nvSpPr>
      <cdr:spPr>
        <a:xfrm xmlns:a="http://schemas.openxmlformats.org/drawingml/2006/main" rot="16200000">
          <a:off x="2699946" y="3168912"/>
          <a:ext cx="1283176" cy="5175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>
          <a:spAutoFit/>
        </a:bodyPr>
        <a:lstStyle xmlns:a="http://schemas.openxmlformats.org/drawingml/2006/main"/>
        <a:p xmlns:a="http://schemas.openxmlformats.org/drawingml/2006/main">
          <a:pPr algn="l">
            <a:lnSpc>
              <a:spcPts val="1100"/>
            </a:lnSpc>
          </a:pPr>
          <a:r>
            <a:rPr lang="ru-RU" sz="1200" dirty="0" smtClean="0">
              <a:solidFill>
                <a:srgbClr val="FFFF00"/>
              </a:solidFill>
            </a:rPr>
            <a:t>Средний медицинский персонал</a:t>
          </a:r>
          <a:endParaRPr lang="ru-RU" sz="1200" dirty="0">
            <a:solidFill>
              <a:srgbClr val="FFFF00"/>
            </a:solidFill>
          </a:endParaRPr>
        </a:p>
      </cdr:txBody>
    </cdr:sp>
  </cdr:relSizeAnchor>
  <cdr:relSizeAnchor xmlns:cdr="http://schemas.openxmlformats.org/drawingml/2006/chartDrawing">
    <cdr:from>
      <cdr:x>0.73918</cdr:x>
      <cdr:y>0.55385</cdr:y>
    </cdr:from>
    <cdr:to>
      <cdr:x>0.76957</cdr:x>
      <cdr:y>0.87692</cdr:y>
    </cdr:to>
    <cdr:sp macro="" textlink="">
      <cdr:nvSpPr>
        <cdr:cNvPr id="8" name="TextBox 7"/>
        <cdr:cNvSpPr txBox="1"/>
      </cdr:nvSpPr>
      <cdr:spPr>
        <a:xfrm xmlns:a="http://schemas.openxmlformats.org/drawingml/2006/main" rot="16200000">
          <a:off x="5177909" y="3202474"/>
          <a:ext cx="1500198" cy="23878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>
          <a:spAutoFit/>
        </a:bodyPr>
        <a:lstStyle xmlns:a="http://schemas.openxmlformats.org/drawingml/2006/main"/>
        <a:p xmlns:a="http://schemas.openxmlformats.org/drawingml/2006/main">
          <a:pPr algn="l">
            <a:lnSpc>
              <a:spcPts val="1100"/>
            </a:lnSpc>
          </a:pPr>
          <a:r>
            <a:rPr lang="ru-RU" sz="1200" dirty="0" smtClean="0">
              <a:solidFill>
                <a:srgbClr val="FFFF00"/>
              </a:solidFill>
            </a:rPr>
            <a:t>врачи</a:t>
          </a:r>
          <a:endParaRPr lang="ru-RU" sz="1200" dirty="0">
            <a:solidFill>
              <a:srgbClr val="FFFF00"/>
            </a:solidFill>
          </a:endParaRPr>
        </a:p>
      </cdr:txBody>
    </cdr:sp>
  </cdr:relSizeAnchor>
  <cdr:relSizeAnchor xmlns:cdr="http://schemas.openxmlformats.org/drawingml/2006/chartDrawing">
    <cdr:from>
      <cdr:x>0.2973</cdr:x>
      <cdr:y>0.11429</cdr:y>
    </cdr:from>
    <cdr:to>
      <cdr:x>0.41261</cdr:x>
      <cdr:y>0.29714</cdr:y>
    </cdr:to>
    <cdr:sp macro="" textlink="">
      <cdr:nvSpPr>
        <cdr:cNvPr id="9" name="TextBox 8"/>
        <cdr:cNvSpPr txBox="1"/>
      </cdr:nvSpPr>
      <cdr:spPr>
        <a:xfrm xmlns:a="http://schemas.openxmlformats.org/drawingml/2006/main">
          <a:off x="2357454" y="571504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0.49091</cdr:x>
      <cdr:y>0.56923</cdr:y>
    </cdr:from>
    <cdr:to>
      <cdr:x>0.57515</cdr:x>
      <cdr:y>0.8789</cdr:y>
    </cdr:to>
    <cdr:sp macro="" textlink="">
      <cdr:nvSpPr>
        <cdr:cNvPr id="10" name="TextBox 9"/>
        <cdr:cNvSpPr txBox="1"/>
      </cdr:nvSpPr>
      <cdr:spPr>
        <a:xfrm xmlns:a="http://schemas.openxmlformats.org/drawingml/2006/main" rot="16200000">
          <a:off x="3469669" y="3031189"/>
          <a:ext cx="1437943" cy="66197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>
          <a:spAutoFit/>
        </a:bodyPr>
        <a:lstStyle xmlns:a="http://schemas.openxmlformats.org/drawingml/2006/main"/>
        <a:p xmlns:a="http://schemas.openxmlformats.org/drawingml/2006/main">
          <a:pPr algn="l">
            <a:lnSpc>
              <a:spcPts val="1100"/>
            </a:lnSpc>
          </a:pPr>
          <a:r>
            <a:rPr lang="ru-RU" sz="1200" dirty="0">
              <a:solidFill>
                <a:srgbClr val="FFFF00"/>
              </a:solidFill>
            </a:rPr>
            <a:t>Р</a:t>
          </a:r>
          <a:r>
            <a:rPr lang="ru-RU" sz="1200" dirty="0" smtClean="0">
              <a:solidFill>
                <a:srgbClr val="FFFF00"/>
              </a:solidFill>
            </a:rPr>
            <a:t>аботники дошкольных образовательных  учреждений</a:t>
          </a:r>
          <a:endParaRPr lang="ru-RU" sz="1200" dirty="0">
            <a:solidFill>
              <a:srgbClr val="FFFF00"/>
            </a:solidFill>
          </a:endParaRPr>
        </a:p>
      </cdr:txBody>
    </cdr:sp>
  </cdr:relSizeAnchor>
  <cdr:relSizeAnchor xmlns:cdr="http://schemas.openxmlformats.org/drawingml/2006/chartDrawing">
    <cdr:from>
      <cdr:x>0.61022</cdr:x>
      <cdr:y>0.61429</cdr:y>
    </cdr:from>
    <cdr:to>
      <cdr:x>0.69402</cdr:x>
      <cdr:y>0.87692</cdr:y>
    </cdr:to>
    <cdr:sp macro="" textlink="">
      <cdr:nvSpPr>
        <cdr:cNvPr id="11" name="TextBox 10"/>
        <cdr:cNvSpPr txBox="1"/>
      </cdr:nvSpPr>
      <cdr:spPr>
        <a:xfrm xmlns:a="http://schemas.openxmlformats.org/drawingml/2006/main" rot="16200000">
          <a:off x="4514711" y="3132912"/>
          <a:ext cx="1219529" cy="65857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>
          <a:spAutoFit/>
        </a:bodyPr>
        <a:lstStyle xmlns:a="http://schemas.openxmlformats.org/drawingml/2006/main"/>
        <a:p xmlns:a="http://schemas.openxmlformats.org/drawingml/2006/main">
          <a:pPr algn="l">
            <a:lnSpc>
              <a:spcPts val="1100"/>
            </a:lnSpc>
          </a:pPr>
          <a:r>
            <a:rPr lang="ru-RU" sz="1200" dirty="0" smtClean="0">
              <a:solidFill>
                <a:srgbClr val="FFFF00"/>
              </a:solidFill>
            </a:rPr>
            <a:t>Работники  учреждений общего образования</a:t>
          </a:r>
          <a:endParaRPr lang="ru-RU" sz="1200" dirty="0">
            <a:solidFill>
              <a:srgbClr val="FFFF00"/>
            </a:solidFill>
          </a:endParaRPr>
        </a:p>
      </cdr:txBody>
    </cdr:sp>
  </cdr:relSizeAnchor>
  <cdr:relSizeAnchor xmlns:cdr="http://schemas.openxmlformats.org/drawingml/2006/chartDrawing">
    <cdr:from>
      <cdr:x>0.85288</cdr:x>
      <cdr:y>0.46154</cdr:y>
    </cdr:from>
    <cdr:to>
      <cdr:x>0.88928</cdr:x>
      <cdr:y>0.88049</cdr:y>
    </cdr:to>
    <cdr:sp macro="" textlink="">
      <cdr:nvSpPr>
        <cdr:cNvPr id="12" name="TextBox 11"/>
        <cdr:cNvSpPr txBox="1"/>
      </cdr:nvSpPr>
      <cdr:spPr>
        <a:xfrm xmlns:a="http://schemas.openxmlformats.org/drawingml/2006/main" rot="16200000">
          <a:off x="7746679" y="3702318"/>
          <a:ext cx="2428451" cy="37446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>
          <a:spAutoFit/>
        </a:bodyPr>
        <a:lstStyle xmlns:a="http://schemas.openxmlformats.org/drawingml/2006/main"/>
        <a:p xmlns:a="http://schemas.openxmlformats.org/drawingml/2006/main">
          <a:pPr algn="l">
            <a:lnSpc>
              <a:spcPts val="1100"/>
            </a:lnSpc>
          </a:pPr>
          <a:r>
            <a:rPr lang="ru-RU" sz="1200" dirty="0" smtClean="0">
              <a:solidFill>
                <a:srgbClr val="FFFF00"/>
              </a:solidFill>
            </a:rPr>
            <a:t>Среднемесячная заработная плата работников по УР </a:t>
          </a:r>
          <a:endParaRPr lang="ru-RU" sz="1100" dirty="0">
            <a:solidFill>
              <a:srgbClr val="FFFF00"/>
            </a:solidFill>
          </a:endParaRP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3556" y="2449499"/>
            <a:ext cx="9333628" cy="169018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47113" y="4468232"/>
            <a:ext cx="7686516" cy="201508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190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380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571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761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952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142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333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523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9EFF1-2E48-4C05-A051-0BDDA7310379}" type="datetimeFigureOut">
              <a:rPr lang="ru-RU" smtClean="0"/>
              <a:pPr/>
              <a:t>25.11.2015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18426-8A4F-4BBA-9866-0ABD6201A2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9EFF1-2E48-4C05-A051-0BDDA7310379}" type="datetimeFigureOut">
              <a:rPr lang="ru-RU" smtClean="0"/>
              <a:pPr/>
              <a:t>25.11.2015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18426-8A4F-4BBA-9866-0ABD6201A2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961035" y="315772"/>
            <a:ext cx="2470667" cy="67279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49037" y="315772"/>
            <a:ext cx="7228986" cy="67279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9EFF1-2E48-4C05-A051-0BDDA7310379}" type="datetimeFigureOut">
              <a:rPr lang="ru-RU" smtClean="0"/>
              <a:pPr/>
              <a:t>25.11.2015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18426-8A4F-4BBA-9866-0ABD6201A2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9EFF1-2E48-4C05-A051-0BDDA7310379}" type="datetimeFigureOut">
              <a:rPr lang="ru-RU" smtClean="0"/>
              <a:pPr/>
              <a:t>25.11.2015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18426-8A4F-4BBA-9866-0ABD6201A2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7402" y="5066918"/>
            <a:ext cx="9333628" cy="1566071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67402" y="3342050"/>
            <a:ext cx="9333628" cy="1724868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1904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3809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5714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7619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9524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1428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333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5238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9EFF1-2E48-4C05-A051-0BDDA7310379}" type="datetimeFigureOut">
              <a:rPr lang="ru-RU" smtClean="0"/>
              <a:pPr/>
              <a:t>25.11.2015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18426-8A4F-4BBA-9866-0ABD6201A2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49037" y="1839861"/>
            <a:ext cx="4849826" cy="520381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581876" y="1839861"/>
            <a:ext cx="4849826" cy="520381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9EFF1-2E48-4C05-A051-0BDDA7310379}" type="datetimeFigureOut">
              <a:rPr lang="ru-RU" smtClean="0"/>
              <a:pPr/>
              <a:t>25.11.2015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18426-8A4F-4BBA-9866-0ABD6201A2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9037" y="1765025"/>
            <a:ext cx="4851733" cy="735578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19048" indent="0">
              <a:buNone/>
              <a:defRPr sz="2200" b="1"/>
            </a:lvl2pPr>
            <a:lvl3pPr marL="1038097" indent="0">
              <a:buNone/>
              <a:defRPr sz="2000" b="1"/>
            </a:lvl3pPr>
            <a:lvl4pPr marL="1557145" indent="0">
              <a:buNone/>
              <a:defRPr sz="1800" b="1"/>
            </a:lvl4pPr>
            <a:lvl5pPr marL="2076193" indent="0">
              <a:buNone/>
              <a:defRPr sz="1800" b="1"/>
            </a:lvl5pPr>
            <a:lvl6pPr marL="2595241" indent="0">
              <a:buNone/>
              <a:defRPr sz="1800" b="1"/>
            </a:lvl6pPr>
            <a:lvl7pPr marL="3114289" indent="0">
              <a:buNone/>
              <a:defRPr sz="1800" b="1"/>
            </a:lvl7pPr>
            <a:lvl8pPr marL="3633337" indent="0">
              <a:buNone/>
              <a:defRPr sz="1800" b="1"/>
            </a:lvl8pPr>
            <a:lvl9pPr marL="4152385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49037" y="2500603"/>
            <a:ext cx="4851733" cy="4543067"/>
          </a:xfrm>
        </p:spPr>
        <p:txBody>
          <a:bodyPr/>
          <a:lstStyle>
            <a:lvl1pPr>
              <a:defRPr sz="28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578064" y="1765025"/>
            <a:ext cx="4853639" cy="735578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19048" indent="0">
              <a:buNone/>
              <a:defRPr sz="2200" b="1"/>
            </a:lvl2pPr>
            <a:lvl3pPr marL="1038097" indent="0">
              <a:buNone/>
              <a:defRPr sz="2000" b="1"/>
            </a:lvl3pPr>
            <a:lvl4pPr marL="1557145" indent="0">
              <a:buNone/>
              <a:defRPr sz="1800" b="1"/>
            </a:lvl4pPr>
            <a:lvl5pPr marL="2076193" indent="0">
              <a:buNone/>
              <a:defRPr sz="1800" b="1"/>
            </a:lvl5pPr>
            <a:lvl6pPr marL="2595241" indent="0">
              <a:buNone/>
              <a:defRPr sz="1800" b="1"/>
            </a:lvl6pPr>
            <a:lvl7pPr marL="3114289" indent="0">
              <a:buNone/>
              <a:defRPr sz="1800" b="1"/>
            </a:lvl7pPr>
            <a:lvl8pPr marL="3633337" indent="0">
              <a:buNone/>
              <a:defRPr sz="1800" b="1"/>
            </a:lvl8pPr>
            <a:lvl9pPr marL="4152385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578064" y="2500603"/>
            <a:ext cx="4853639" cy="4543067"/>
          </a:xfrm>
        </p:spPr>
        <p:txBody>
          <a:bodyPr/>
          <a:lstStyle>
            <a:lvl1pPr>
              <a:defRPr sz="28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9EFF1-2E48-4C05-A051-0BDDA7310379}" type="datetimeFigureOut">
              <a:rPr lang="ru-RU" smtClean="0"/>
              <a:pPr/>
              <a:t>25.11.2015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18426-8A4F-4BBA-9866-0ABD6201A2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9EFF1-2E48-4C05-A051-0BDDA7310379}" type="datetimeFigureOut">
              <a:rPr lang="ru-RU" smtClean="0"/>
              <a:pPr/>
              <a:t>25.11.2015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18426-8A4F-4BBA-9866-0ABD6201A2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9EFF1-2E48-4C05-A051-0BDDA7310379}" type="datetimeFigureOut">
              <a:rPr lang="ru-RU" smtClean="0"/>
              <a:pPr/>
              <a:t>25.11.2015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18426-8A4F-4BBA-9866-0ABD6201A2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9039" y="313945"/>
            <a:ext cx="3612587" cy="1336089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93165" y="313946"/>
            <a:ext cx="6138537" cy="6729726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8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49039" y="1650036"/>
            <a:ext cx="3612587" cy="5393637"/>
          </a:xfrm>
        </p:spPr>
        <p:txBody>
          <a:bodyPr/>
          <a:lstStyle>
            <a:lvl1pPr marL="0" indent="0">
              <a:buNone/>
              <a:defRPr sz="1600"/>
            </a:lvl1pPr>
            <a:lvl2pPr marL="519048" indent="0">
              <a:buNone/>
              <a:defRPr sz="1300"/>
            </a:lvl2pPr>
            <a:lvl3pPr marL="1038097" indent="0">
              <a:buNone/>
              <a:defRPr sz="1100"/>
            </a:lvl3pPr>
            <a:lvl4pPr marL="1557145" indent="0">
              <a:buNone/>
              <a:defRPr sz="1000"/>
            </a:lvl4pPr>
            <a:lvl5pPr marL="2076193" indent="0">
              <a:buNone/>
              <a:defRPr sz="1000"/>
            </a:lvl5pPr>
            <a:lvl6pPr marL="2595241" indent="0">
              <a:buNone/>
              <a:defRPr sz="1000"/>
            </a:lvl6pPr>
            <a:lvl7pPr marL="3114289" indent="0">
              <a:buNone/>
              <a:defRPr sz="1000"/>
            </a:lvl7pPr>
            <a:lvl8pPr marL="3633337" indent="0">
              <a:buNone/>
              <a:defRPr sz="1000"/>
            </a:lvl8pPr>
            <a:lvl9pPr marL="4152385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9EFF1-2E48-4C05-A051-0BDDA7310379}" type="datetimeFigureOut">
              <a:rPr lang="ru-RU" smtClean="0"/>
              <a:pPr/>
              <a:t>25.11.2015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18426-8A4F-4BBA-9866-0ABD6201A2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52301" y="5519579"/>
            <a:ext cx="6588443" cy="651617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152301" y="704549"/>
            <a:ext cx="6588443" cy="4731068"/>
          </a:xfrm>
        </p:spPr>
        <p:txBody>
          <a:bodyPr/>
          <a:lstStyle>
            <a:lvl1pPr marL="0" indent="0">
              <a:buNone/>
              <a:defRPr sz="3700"/>
            </a:lvl1pPr>
            <a:lvl2pPr marL="519048" indent="0">
              <a:buNone/>
              <a:defRPr sz="3200"/>
            </a:lvl2pPr>
            <a:lvl3pPr marL="1038097" indent="0">
              <a:buNone/>
              <a:defRPr sz="2800"/>
            </a:lvl3pPr>
            <a:lvl4pPr marL="1557145" indent="0">
              <a:buNone/>
              <a:defRPr sz="2200"/>
            </a:lvl4pPr>
            <a:lvl5pPr marL="2076193" indent="0">
              <a:buNone/>
              <a:defRPr sz="2200"/>
            </a:lvl5pPr>
            <a:lvl6pPr marL="2595241" indent="0">
              <a:buNone/>
              <a:defRPr sz="2200"/>
            </a:lvl6pPr>
            <a:lvl7pPr marL="3114289" indent="0">
              <a:buNone/>
              <a:defRPr sz="2200"/>
            </a:lvl7pPr>
            <a:lvl8pPr marL="3633337" indent="0">
              <a:buNone/>
              <a:defRPr sz="2200"/>
            </a:lvl8pPr>
            <a:lvl9pPr marL="4152385" indent="0">
              <a:buNone/>
              <a:defRPr sz="22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152301" y="6171198"/>
            <a:ext cx="6588443" cy="925405"/>
          </a:xfrm>
        </p:spPr>
        <p:txBody>
          <a:bodyPr/>
          <a:lstStyle>
            <a:lvl1pPr marL="0" indent="0">
              <a:buNone/>
              <a:defRPr sz="1600"/>
            </a:lvl1pPr>
            <a:lvl2pPr marL="519048" indent="0">
              <a:buNone/>
              <a:defRPr sz="1300"/>
            </a:lvl2pPr>
            <a:lvl3pPr marL="1038097" indent="0">
              <a:buNone/>
              <a:defRPr sz="1100"/>
            </a:lvl3pPr>
            <a:lvl4pPr marL="1557145" indent="0">
              <a:buNone/>
              <a:defRPr sz="1000"/>
            </a:lvl4pPr>
            <a:lvl5pPr marL="2076193" indent="0">
              <a:buNone/>
              <a:defRPr sz="1000"/>
            </a:lvl5pPr>
            <a:lvl6pPr marL="2595241" indent="0">
              <a:buNone/>
              <a:defRPr sz="1000"/>
            </a:lvl6pPr>
            <a:lvl7pPr marL="3114289" indent="0">
              <a:buNone/>
              <a:defRPr sz="1000"/>
            </a:lvl7pPr>
            <a:lvl8pPr marL="3633337" indent="0">
              <a:buNone/>
              <a:defRPr sz="1000"/>
            </a:lvl8pPr>
            <a:lvl9pPr marL="4152385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9EFF1-2E48-4C05-A051-0BDDA7310379}" type="datetimeFigureOut">
              <a:rPr lang="ru-RU" smtClean="0"/>
              <a:pPr/>
              <a:t>25.11.2015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18426-8A4F-4BBA-9866-0ABD6201A2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9039" y="315772"/>
            <a:ext cx="9882665" cy="1314186"/>
          </a:xfrm>
          <a:prstGeom prst="rect">
            <a:avLst/>
          </a:prstGeom>
        </p:spPr>
        <p:txBody>
          <a:bodyPr vert="horz" lIns="103811" tIns="51905" rIns="103811" bIns="51905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9039" y="1839861"/>
            <a:ext cx="9882665" cy="5203810"/>
          </a:xfrm>
          <a:prstGeom prst="rect">
            <a:avLst/>
          </a:prstGeom>
        </p:spPr>
        <p:txBody>
          <a:bodyPr vert="horz" lIns="103811" tIns="51905" rIns="103811" bIns="51905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49038" y="7308335"/>
            <a:ext cx="2562172" cy="419810"/>
          </a:xfrm>
          <a:prstGeom prst="rect">
            <a:avLst/>
          </a:prstGeom>
        </p:spPr>
        <p:txBody>
          <a:bodyPr vert="horz" lIns="103811" tIns="51905" rIns="103811" bIns="51905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99EFF1-2E48-4C05-A051-0BDDA7310379}" type="datetimeFigureOut">
              <a:rPr lang="ru-RU" smtClean="0"/>
              <a:pPr/>
              <a:t>25.11.2015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751753" y="7308335"/>
            <a:ext cx="3477234" cy="419810"/>
          </a:xfrm>
          <a:prstGeom prst="rect">
            <a:avLst/>
          </a:prstGeom>
        </p:spPr>
        <p:txBody>
          <a:bodyPr vert="horz" lIns="103811" tIns="51905" rIns="103811" bIns="51905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869530" y="7308335"/>
            <a:ext cx="2562172" cy="419810"/>
          </a:xfrm>
          <a:prstGeom prst="rect">
            <a:avLst/>
          </a:prstGeom>
        </p:spPr>
        <p:txBody>
          <a:bodyPr vert="horz" lIns="103811" tIns="51905" rIns="103811" bIns="51905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B18426-8A4F-4BBA-9866-0ABD6201A26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defTabSz="103809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9286" indent="-389286" algn="l" defTabSz="1038097" rtl="0" eaLnBrk="1" latinLnBrk="0" hangingPunct="1">
        <a:spcBef>
          <a:spcPct val="20000"/>
        </a:spcBef>
        <a:buFont typeface="Arial" pitchFamily="34" charset="0"/>
        <a:buChar char="•"/>
        <a:defRPr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843453" indent="-324406" algn="l" defTabSz="1038097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297621" indent="-259524" algn="l" defTabSz="1038097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816669" indent="-259524" algn="l" defTabSz="1038097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335717" indent="-259524" algn="l" defTabSz="1038097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54765" indent="-259524" algn="l" defTabSz="1038097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73813" indent="-259524" algn="l" defTabSz="1038097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92861" indent="-259524" algn="l" defTabSz="1038097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411909" indent="-259524" algn="l" defTabSz="1038097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3809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19048" algn="l" defTabSz="103809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38097" algn="l" defTabSz="103809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57145" algn="l" defTabSz="103809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76193" algn="l" defTabSz="103809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95241" algn="l" defTabSz="103809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114289" algn="l" defTabSz="103809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633337" algn="l" defTabSz="103809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152385" algn="l" defTabSz="103809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jpeg"/><Relationship Id="rId11" Type="http://schemas.openxmlformats.org/officeDocument/2006/relationships/image" Target="../media/image10.gif"/><Relationship Id="rId5" Type="http://schemas.openxmlformats.org/officeDocument/2006/relationships/image" Target="../media/image4.jpeg"/><Relationship Id="rId10" Type="http://schemas.openxmlformats.org/officeDocument/2006/relationships/image" Target="../media/image9.gif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Диаграмма 4"/>
          <p:cNvGraphicFramePr/>
          <p:nvPr/>
        </p:nvGraphicFramePr>
        <p:xfrm>
          <a:off x="418271" y="1513664"/>
          <a:ext cx="10287072" cy="57965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200" dirty="0" smtClean="0"/>
              <a:t>Уровень средней заработной платы работников по категориям персонала в организациях социальной сферы и науки государственной и муниципальной форм собственности по отношению к средней </a:t>
            </a: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ru-RU" sz="2200" dirty="0" smtClean="0"/>
              <a:t>заработной плате за </a:t>
            </a:r>
            <a:r>
              <a:rPr lang="en-US" sz="2200" dirty="0" smtClean="0"/>
              <a:t>9 </a:t>
            </a:r>
            <a:r>
              <a:rPr lang="ru-RU" sz="2200" dirty="0" smtClean="0"/>
              <a:t>месяцев  2015 г</a:t>
            </a:r>
            <a:endParaRPr lang="ru-RU" sz="2200" dirty="0"/>
          </a:p>
        </p:txBody>
      </p:sp>
      <p:pic>
        <p:nvPicPr>
          <p:cNvPr id="7" name="Picture 2" descr="C:\Documents and Settings\sep12\Рабочий стол\картинки\7bb04f3cb06ab0c58ad76cec6bbc6ec3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347361" y="2585234"/>
            <a:ext cx="875512" cy="1798301"/>
          </a:xfrm>
          <a:prstGeom prst="rect">
            <a:avLst/>
          </a:prstGeom>
          <a:noFill/>
        </p:spPr>
      </p:pic>
      <p:pic>
        <p:nvPicPr>
          <p:cNvPr id="1033" name="Picture 9" descr="C:\Documents and Settings\sep12\Рабочий стол\картинки\женщина-чистки-20867699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17000" contrast="16000"/>
          </a:blip>
          <a:srcRect t="4037" b="9171"/>
          <a:stretch>
            <a:fillRect/>
          </a:stretch>
        </p:blipFill>
        <p:spPr bwMode="auto">
          <a:xfrm>
            <a:off x="846899" y="3585366"/>
            <a:ext cx="1143008" cy="1450502"/>
          </a:xfrm>
          <a:prstGeom prst="rect">
            <a:avLst/>
          </a:prstGeom>
          <a:noFill/>
        </p:spPr>
      </p:pic>
      <p:pic>
        <p:nvPicPr>
          <p:cNvPr id="1026" name="Picture 2" descr="N:\403\картинки\cartoon-orderly-pushing-old-lady-19010512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2F2F2"/>
              </a:clrFrom>
              <a:clrTo>
                <a:srgbClr val="F2F2F2">
                  <a:alpha val="0"/>
                </a:srgbClr>
              </a:clrTo>
            </a:clrChange>
          </a:blip>
          <a:srcRect l="7143" t="949" r="11905"/>
          <a:stretch>
            <a:fillRect/>
          </a:stretch>
        </p:blipFill>
        <p:spPr bwMode="auto">
          <a:xfrm>
            <a:off x="2132783" y="3442490"/>
            <a:ext cx="1045893" cy="1632742"/>
          </a:xfrm>
          <a:prstGeom prst="rect">
            <a:avLst/>
          </a:prstGeom>
          <a:noFill/>
        </p:spPr>
      </p:pic>
      <p:pic>
        <p:nvPicPr>
          <p:cNvPr id="1034" name="Picture 10" descr="C:\Documents and Settings\sep12\Рабочий стол\таня\буклеты\x_a307932a.jpg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1000" contrast="-34000"/>
          </a:blip>
          <a:srcRect/>
          <a:stretch>
            <a:fillRect/>
          </a:stretch>
        </p:blipFill>
        <p:spPr bwMode="auto">
          <a:xfrm>
            <a:off x="8919393" y="1942292"/>
            <a:ext cx="1357322" cy="1863738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7" name="Picture 3" descr="N:\403\картинки\библиотека.jpg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3000" contrast="42000"/>
          </a:blip>
          <a:srcRect/>
          <a:stretch>
            <a:fillRect/>
          </a:stretch>
        </p:blipFill>
        <p:spPr bwMode="auto">
          <a:xfrm>
            <a:off x="3347229" y="2585234"/>
            <a:ext cx="1072946" cy="2105348"/>
          </a:xfrm>
          <a:prstGeom prst="rect">
            <a:avLst/>
          </a:prstGeom>
          <a:noFill/>
        </p:spPr>
      </p:pic>
      <p:pic>
        <p:nvPicPr>
          <p:cNvPr id="1029" name="Picture 5" descr="C:\Documents and Settings\sep12\Рабочий стол\таня\буклеты\картинки\photo_18941_20100720.jpg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4303" b="3128"/>
          <a:stretch>
            <a:fillRect/>
          </a:stretch>
        </p:blipFill>
        <p:spPr bwMode="auto">
          <a:xfrm>
            <a:off x="9133707" y="2442358"/>
            <a:ext cx="1000132" cy="1000132"/>
          </a:xfrm>
          <a:prstGeom prst="rect">
            <a:avLst/>
          </a:prstGeom>
          <a:noFill/>
        </p:spPr>
      </p:pic>
      <p:pic>
        <p:nvPicPr>
          <p:cNvPr id="9" name="Picture 6" descr="F:\79013566_3640123_90263c3a0345.jpg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919261" y="942160"/>
            <a:ext cx="1023855" cy="1532856"/>
          </a:xfrm>
          <a:prstGeom prst="rect">
            <a:avLst/>
          </a:prstGeom>
          <a:noFill/>
        </p:spPr>
      </p:pic>
      <p:pic>
        <p:nvPicPr>
          <p:cNvPr id="1035" name="Picture 11" descr="C:\Documents and Settings\sep12\Рабочий стол\таня\буклеты\картинки\1.gif"/>
          <p:cNvPicPr>
            <a:picLocks noChangeAspect="1" noChangeArrowheads="1" noCrop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5323682" y="2228044"/>
            <a:ext cx="1233488" cy="1850233"/>
          </a:xfrm>
          <a:prstGeom prst="rect">
            <a:avLst/>
          </a:prstGeom>
          <a:noFill/>
        </p:spPr>
      </p:pic>
      <p:pic>
        <p:nvPicPr>
          <p:cNvPr id="1036" name="Picture 12" descr="C:\Documents and Settings\sep12\Рабочий стол\таня\буклеты\506528656.gif"/>
          <p:cNvPicPr>
            <a:picLocks noChangeAspect="1" noChangeArrowheads="1" noCrop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6847691" y="1656540"/>
            <a:ext cx="642942" cy="1748351"/>
          </a:xfrm>
          <a:prstGeom prst="rect">
            <a:avLst/>
          </a:prstGeom>
          <a:noFill/>
        </p:spPr>
      </p:pic>
    </p:spTree>
  </p:cSld>
  <p:clrMapOvr>
    <a:masterClrMapping/>
  </p:clrMapOvr>
  <p:transition/>
</p:sld>
</file>

<file path=ppt/theme/theme1.xml><?xml version="1.0" encoding="utf-8"?>
<a:theme xmlns:a="http://schemas.openxmlformats.org/drawingml/2006/main" name="Тема Office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1297</TotalTime>
  <Words>65</Words>
  <Application>Microsoft Office PowerPoint</Application>
  <PresentationFormat>Произвольный</PresentationFormat>
  <Paragraphs>17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Уровень средней заработной платы работников по категориям персонала в организациях социальной сферы и науки государственной и муниципальной форм собственности по отношению к средней  заработной плате за 9 месяцев  2015 г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GEG</dc:creator>
  <cp:lastModifiedBy>GEG</cp:lastModifiedBy>
  <cp:revision>138</cp:revision>
  <dcterms:created xsi:type="dcterms:W3CDTF">2015-09-07T13:31:04Z</dcterms:created>
  <dcterms:modified xsi:type="dcterms:W3CDTF">2015-11-25T08:16:11Z</dcterms:modified>
</cp:coreProperties>
</file>