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0440988" cy="7561263"/>
  <p:notesSz cx="6858000" cy="9144000"/>
  <p:defaultTextStyle>
    <a:defPPr>
      <a:defRPr lang="ru-RU"/>
    </a:defPPr>
    <a:lvl1pPr marL="0" algn="l" defTabSz="96240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81201" algn="l" defTabSz="96240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62403" algn="l" defTabSz="96240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43604" algn="l" defTabSz="96240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24806" algn="l" defTabSz="96240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06008" algn="l" defTabSz="96240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87209" algn="l" defTabSz="96240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68411" algn="l" defTabSz="96240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49613" algn="l" defTabSz="96240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ADEA"/>
    <a:srgbClr val="FF7C80"/>
    <a:srgbClr val="FF33CC"/>
    <a:srgbClr val="FF6699"/>
    <a:srgbClr val="F78B31"/>
    <a:srgbClr val="715A05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2475" autoAdjust="0"/>
    <p:restoredTop sz="94660"/>
  </p:normalViewPr>
  <p:slideViewPr>
    <p:cSldViewPr>
      <p:cViewPr>
        <p:scale>
          <a:sx n="80" d="100"/>
          <a:sy n="80" d="100"/>
        </p:scale>
        <p:origin x="-288" y="366"/>
      </p:cViewPr>
      <p:guideLst>
        <p:guide orient="horz" pos="2382"/>
        <p:guide pos="328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Среднемесячная заработная плата работников организаций по субъекту ПФО   </c:v>
                </c:pt>
              </c:strCache>
            </c:strRef>
          </c:tx>
          <c:spPr>
            <a:solidFill>
              <a:srgbClr val="00ADEA"/>
            </a:solidFill>
            <a:ln w="12700">
              <a:solidFill>
                <a:srgbClr val="4F81BD"/>
              </a:solidFill>
            </a:ln>
          </c:spPr>
          <c:cat>
            <c:strRef>
              <c:f>Лист1!$A$2:$A$15</c:f>
              <c:strCache>
                <c:ptCount val="14"/>
                <c:pt idx="0">
                  <c:v>Пензенская область</c:v>
                </c:pt>
                <c:pt idx="1">
                  <c:v>Республика Марий Эл</c:v>
                </c:pt>
                <c:pt idx="2">
                  <c:v>Республика Мордовия</c:v>
                </c:pt>
                <c:pt idx="3">
                  <c:v>Чувашская Республика</c:v>
                </c:pt>
                <c:pt idx="4">
                  <c:v>Республика Башкортостан</c:v>
                </c:pt>
                <c:pt idx="5">
                  <c:v>Кировская область</c:v>
                </c:pt>
                <c:pt idx="6">
                  <c:v>Саратовская область</c:v>
                </c:pt>
                <c:pt idx="7">
                  <c:v>Ульяновская область</c:v>
                </c:pt>
                <c:pt idx="8">
                  <c:v>Удмуртская Республика</c:v>
                </c:pt>
                <c:pt idx="9">
                  <c:v>Оренбургская область</c:v>
                </c:pt>
                <c:pt idx="10">
                  <c:v>Hижегородская область</c:v>
                </c:pt>
                <c:pt idx="11">
                  <c:v>Самарская область</c:v>
                </c:pt>
                <c:pt idx="12">
                  <c:v>Пермский край</c:v>
                </c:pt>
                <c:pt idx="13">
                  <c:v>Республика Татарстан</c:v>
                </c:pt>
              </c:strCache>
            </c:strRef>
          </c:cat>
          <c:val>
            <c:numRef>
              <c:f>Лист1!$B$2:$B$15</c:f>
              <c:numCache>
                <c:formatCode>General</c:formatCode>
                <c:ptCount val="14"/>
                <c:pt idx="0">
                  <c:v>22699</c:v>
                </c:pt>
                <c:pt idx="1">
                  <c:v>21216</c:v>
                </c:pt>
                <c:pt idx="2">
                  <c:v>21455</c:v>
                </c:pt>
                <c:pt idx="3">
                  <c:v>20868</c:v>
                </c:pt>
                <c:pt idx="4">
                  <c:v>24983</c:v>
                </c:pt>
                <c:pt idx="5">
                  <c:v>21574</c:v>
                </c:pt>
                <c:pt idx="6">
                  <c:v>22181</c:v>
                </c:pt>
                <c:pt idx="7">
                  <c:v>22092</c:v>
                </c:pt>
                <c:pt idx="8">
                  <c:v>24587</c:v>
                </c:pt>
                <c:pt idx="9">
                  <c:v>23890</c:v>
                </c:pt>
                <c:pt idx="10">
                  <c:v>26033</c:v>
                </c:pt>
                <c:pt idx="11">
                  <c:v>26347</c:v>
                </c:pt>
                <c:pt idx="12">
                  <c:v>27401</c:v>
                </c:pt>
                <c:pt idx="13">
                  <c:v>28638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Среднемесячная заработная плата педагогических работников  образовательных учреждений общего образования </c:v>
                </c:pt>
              </c:strCache>
            </c:strRef>
          </c:tx>
          <c:spPr>
            <a:solidFill>
              <a:srgbClr val="FF0000"/>
            </a:solidFill>
            <a:ln w="12700">
              <a:solidFill>
                <a:schemeClr val="accent1"/>
              </a:solidFill>
            </a:ln>
          </c:spPr>
          <c:cat>
            <c:strRef>
              <c:f>Лист1!$A$2:$A$15</c:f>
              <c:strCache>
                <c:ptCount val="14"/>
                <c:pt idx="0">
                  <c:v>Пензенская область</c:v>
                </c:pt>
                <c:pt idx="1">
                  <c:v>Республика Марий Эл</c:v>
                </c:pt>
                <c:pt idx="2">
                  <c:v>Республика Мордовия</c:v>
                </c:pt>
                <c:pt idx="3">
                  <c:v>Чувашская Республика</c:v>
                </c:pt>
                <c:pt idx="4">
                  <c:v>Республика Башкортостан</c:v>
                </c:pt>
                <c:pt idx="5">
                  <c:v>Кировская область</c:v>
                </c:pt>
                <c:pt idx="6">
                  <c:v>Саратовская область</c:v>
                </c:pt>
                <c:pt idx="7">
                  <c:v>Ульяновская область</c:v>
                </c:pt>
                <c:pt idx="8">
                  <c:v>Удмуртская Республика</c:v>
                </c:pt>
                <c:pt idx="9">
                  <c:v>Оренбургская область</c:v>
                </c:pt>
                <c:pt idx="10">
                  <c:v>Hижегородская область</c:v>
                </c:pt>
                <c:pt idx="11">
                  <c:v>Самарская область</c:v>
                </c:pt>
                <c:pt idx="12">
                  <c:v>Пермский край</c:v>
                </c:pt>
                <c:pt idx="13">
                  <c:v>Республика Татарстан</c:v>
                </c:pt>
              </c:strCache>
            </c:strRef>
          </c:cat>
          <c:val>
            <c:numRef>
              <c:f>Лист1!$C$2:$C$15</c:f>
              <c:numCache>
                <c:formatCode>General</c:formatCode>
                <c:ptCount val="14"/>
                <c:pt idx="0">
                  <c:v>22043</c:v>
                </c:pt>
                <c:pt idx="1">
                  <c:v>22602</c:v>
                </c:pt>
                <c:pt idx="2">
                  <c:v>22750</c:v>
                </c:pt>
                <c:pt idx="3">
                  <c:v>24747</c:v>
                </c:pt>
                <c:pt idx="4">
                  <c:v>25123</c:v>
                </c:pt>
                <c:pt idx="5">
                  <c:v>25634</c:v>
                </c:pt>
                <c:pt idx="6">
                  <c:v>25947</c:v>
                </c:pt>
                <c:pt idx="7">
                  <c:v>27165</c:v>
                </c:pt>
                <c:pt idx="8">
                  <c:v>27285</c:v>
                </c:pt>
                <c:pt idx="9">
                  <c:v>27724</c:v>
                </c:pt>
                <c:pt idx="10">
                  <c:v>29620</c:v>
                </c:pt>
                <c:pt idx="11">
                  <c:v>30733</c:v>
                </c:pt>
                <c:pt idx="12">
                  <c:v>33228</c:v>
                </c:pt>
                <c:pt idx="13">
                  <c:v>33348</c:v>
                </c:pt>
              </c:numCache>
            </c:numRef>
          </c:val>
        </c:ser>
        <c:axId val="35628544"/>
        <c:axId val="35630080"/>
      </c:barChart>
      <c:catAx>
        <c:axId val="35628544"/>
        <c:scaling>
          <c:orientation val="minMax"/>
        </c:scaling>
        <c:axPos val="l"/>
        <c:tickLblPos val="nextTo"/>
        <c:txPr>
          <a:bodyPr/>
          <a:lstStyle/>
          <a:p>
            <a:pPr>
              <a:defRPr sz="1190" baseline="0">
                <a:latin typeface="Times New Roman" pitchFamily="18" charset="0"/>
              </a:defRPr>
            </a:pPr>
            <a:endParaRPr lang="ru-RU"/>
          </a:p>
        </c:txPr>
        <c:crossAx val="35630080"/>
        <c:crosses val="autoZero"/>
        <c:auto val="1"/>
        <c:lblAlgn val="ctr"/>
        <c:lblOffset val="100"/>
      </c:catAx>
      <c:valAx>
        <c:axId val="35630080"/>
        <c:scaling>
          <c:orientation val="minMax"/>
          <c:max val="35000"/>
        </c:scaling>
        <c:axPos val="b"/>
        <c:majorGridlines/>
        <c:numFmt formatCode="General" sourceLinked="1"/>
        <c:tickLblPos val="nextTo"/>
        <c:crossAx val="3562854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4879707753576528E-2"/>
          <c:y val="0.90566189588335499"/>
          <c:w val="0.82902011019724453"/>
          <c:h val="5.3002642486351635E-2"/>
        </c:manualLayout>
      </c:layout>
      <c:txPr>
        <a:bodyPr/>
        <a:lstStyle/>
        <a:p>
          <a:pPr>
            <a:defRPr sz="1300" baseline="0">
              <a:latin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8C531A-C326-4B5E-B1E9-605ADA966796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62038" y="685800"/>
            <a:ext cx="47339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C71AB2-3E2C-4734-9773-8D443BDA252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624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81249" algn="l" defTabSz="9624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62497" algn="l" defTabSz="9624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443746" algn="l" defTabSz="9624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924995" algn="l" defTabSz="9624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406244" algn="l" defTabSz="9624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887492" algn="l" defTabSz="9624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368741" algn="l" defTabSz="9624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849990" algn="l" defTabSz="9624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62038" y="685800"/>
            <a:ext cx="47339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C71AB2-3E2C-4734-9773-8D443BDA252E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3076" y="2348895"/>
            <a:ext cx="8874839" cy="162077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66149" y="4284718"/>
            <a:ext cx="7308692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12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2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36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248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060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872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68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496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B2BE2-EF3A-4716-9302-474DC8084676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40A2E-3E02-457C-A710-26B2C2095C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43598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B2BE2-EF3A-4716-9302-474DC8084676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40A2E-3E02-457C-A710-26B2C2095C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98521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200526" y="302807"/>
            <a:ext cx="2544991" cy="64515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65556" y="302807"/>
            <a:ext cx="7460956" cy="64515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B2BE2-EF3A-4716-9302-474DC8084676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40A2E-3E02-457C-A710-26B2C2095C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84590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B2BE2-EF3A-4716-9302-474DC8084676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40A2E-3E02-457C-A710-26B2C2095C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79737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4767" y="4858813"/>
            <a:ext cx="8874839" cy="1501751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4767" y="3204791"/>
            <a:ext cx="8874839" cy="1654025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120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6240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4360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2480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0600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8720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6841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4961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B2BE2-EF3A-4716-9302-474DC8084676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40A2E-3E02-457C-A710-26B2C2095C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15972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65557" y="1764298"/>
            <a:ext cx="5002973" cy="499008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742546" y="1764298"/>
            <a:ext cx="5002973" cy="499008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B2BE2-EF3A-4716-9302-474DC8084676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40A2E-3E02-457C-A710-26B2C2095C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03289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2051" y="302801"/>
            <a:ext cx="9396889" cy="1260211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2050" y="1692534"/>
            <a:ext cx="4613249" cy="70536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1201" indent="0">
              <a:buNone/>
              <a:defRPr sz="2100" b="1"/>
            </a:lvl2pPr>
            <a:lvl3pPr marL="962403" indent="0">
              <a:buNone/>
              <a:defRPr sz="1900" b="1"/>
            </a:lvl3pPr>
            <a:lvl4pPr marL="1443604" indent="0">
              <a:buNone/>
              <a:defRPr sz="1700" b="1"/>
            </a:lvl4pPr>
            <a:lvl5pPr marL="1924806" indent="0">
              <a:buNone/>
              <a:defRPr sz="1700" b="1"/>
            </a:lvl5pPr>
            <a:lvl6pPr marL="2406008" indent="0">
              <a:buNone/>
              <a:defRPr sz="1700" b="1"/>
            </a:lvl6pPr>
            <a:lvl7pPr marL="2887209" indent="0">
              <a:buNone/>
              <a:defRPr sz="1700" b="1"/>
            </a:lvl7pPr>
            <a:lvl8pPr marL="3368411" indent="0">
              <a:buNone/>
              <a:defRPr sz="1700" b="1"/>
            </a:lvl8pPr>
            <a:lvl9pPr marL="3849613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2050" y="2397904"/>
            <a:ext cx="4613249" cy="435647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03879" y="1692534"/>
            <a:ext cx="4615062" cy="70536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1201" indent="0">
              <a:buNone/>
              <a:defRPr sz="2100" b="1"/>
            </a:lvl2pPr>
            <a:lvl3pPr marL="962403" indent="0">
              <a:buNone/>
              <a:defRPr sz="1900" b="1"/>
            </a:lvl3pPr>
            <a:lvl4pPr marL="1443604" indent="0">
              <a:buNone/>
              <a:defRPr sz="1700" b="1"/>
            </a:lvl4pPr>
            <a:lvl5pPr marL="1924806" indent="0">
              <a:buNone/>
              <a:defRPr sz="1700" b="1"/>
            </a:lvl5pPr>
            <a:lvl6pPr marL="2406008" indent="0">
              <a:buNone/>
              <a:defRPr sz="1700" b="1"/>
            </a:lvl6pPr>
            <a:lvl7pPr marL="2887209" indent="0">
              <a:buNone/>
              <a:defRPr sz="1700" b="1"/>
            </a:lvl7pPr>
            <a:lvl8pPr marL="3368411" indent="0">
              <a:buNone/>
              <a:defRPr sz="1700" b="1"/>
            </a:lvl8pPr>
            <a:lvl9pPr marL="3849613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303879" y="2397904"/>
            <a:ext cx="4615062" cy="435647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B2BE2-EF3A-4716-9302-474DC8084676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40A2E-3E02-457C-A710-26B2C2095C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11456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B2BE2-EF3A-4716-9302-474DC8084676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40A2E-3E02-457C-A710-26B2C2095C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60475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B2BE2-EF3A-4716-9302-474DC8084676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40A2E-3E02-457C-A710-26B2C2095C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17837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2050" y="301050"/>
            <a:ext cx="3435013" cy="1281215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82139" y="301055"/>
            <a:ext cx="5836802" cy="6453329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22050" y="1582267"/>
            <a:ext cx="3435013" cy="5172114"/>
          </a:xfrm>
        </p:spPr>
        <p:txBody>
          <a:bodyPr/>
          <a:lstStyle>
            <a:lvl1pPr marL="0" indent="0">
              <a:buNone/>
              <a:defRPr sz="1500"/>
            </a:lvl1pPr>
            <a:lvl2pPr marL="481201" indent="0">
              <a:buNone/>
              <a:defRPr sz="1300"/>
            </a:lvl2pPr>
            <a:lvl3pPr marL="962403" indent="0">
              <a:buNone/>
              <a:defRPr sz="1100"/>
            </a:lvl3pPr>
            <a:lvl4pPr marL="1443604" indent="0">
              <a:buNone/>
              <a:defRPr sz="900"/>
            </a:lvl4pPr>
            <a:lvl5pPr marL="1924806" indent="0">
              <a:buNone/>
              <a:defRPr sz="900"/>
            </a:lvl5pPr>
            <a:lvl6pPr marL="2406008" indent="0">
              <a:buNone/>
              <a:defRPr sz="900"/>
            </a:lvl6pPr>
            <a:lvl7pPr marL="2887209" indent="0">
              <a:buNone/>
              <a:defRPr sz="900"/>
            </a:lvl7pPr>
            <a:lvl8pPr marL="3368411" indent="0">
              <a:buNone/>
              <a:defRPr sz="900"/>
            </a:lvl8pPr>
            <a:lvl9pPr marL="3849613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B2BE2-EF3A-4716-9302-474DC8084676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40A2E-3E02-457C-A710-26B2C2095C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38656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6509" y="5292888"/>
            <a:ext cx="6264593" cy="624855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46509" y="675613"/>
            <a:ext cx="6264593" cy="4536758"/>
          </a:xfrm>
        </p:spPr>
        <p:txBody>
          <a:bodyPr/>
          <a:lstStyle>
            <a:lvl1pPr marL="0" indent="0">
              <a:buNone/>
              <a:defRPr sz="3400"/>
            </a:lvl1pPr>
            <a:lvl2pPr marL="481201" indent="0">
              <a:buNone/>
              <a:defRPr sz="2900"/>
            </a:lvl2pPr>
            <a:lvl3pPr marL="962403" indent="0">
              <a:buNone/>
              <a:defRPr sz="2500"/>
            </a:lvl3pPr>
            <a:lvl4pPr marL="1443604" indent="0">
              <a:buNone/>
              <a:defRPr sz="2100"/>
            </a:lvl4pPr>
            <a:lvl5pPr marL="1924806" indent="0">
              <a:buNone/>
              <a:defRPr sz="2100"/>
            </a:lvl5pPr>
            <a:lvl6pPr marL="2406008" indent="0">
              <a:buNone/>
              <a:defRPr sz="2100"/>
            </a:lvl6pPr>
            <a:lvl7pPr marL="2887209" indent="0">
              <a:buNone/>
              <a:defRPr sz="2100"/>
            </a:lvl7pPr>
            <a:lvl8pPr marL="3368411" indent="0">
              <a:buNone/>
              <a:defRPr sz="2100"/>
            </a:lvl8pPr>
            <a:lvl9pPr marL="3849613" indent="0">
              <a:buNone/>
              <a:defRPr sz="21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46509" y="5917739"/>
            <a:ext cx="6264593" cy="887398"/>
          </a:xfrm>
        </p:spPr>
        <p:txBody>
          <a:bodyPr/>
          <a:lstStyle>
            <a:lvl1pPr marL="0" indent="0">
              <a:buNone/>
              <a:defRPr sz="1500"/>
            </a:lvl1pPr>
            <a:lvl2pPr marL="481201" indent="0">
              <a:buNone/>
              <a:defRPr sz="1300"/>
            </a:lvl2pPr>
            <a:lvl3pPr marL="962403" indent="0">
              <a:buNone/>
              <a:defRPr sz="1100"/>
            </a:lvl3pPr>
            <a:lvl4pPr marL="1443604" indent="0">
              <a:buNone/>
              <a:defRPr sz="900"/>
            </a:lvl4pPr>
            <a:lvl5pPr marL="1924806" indent="0">
              <a:buNone/>
              <a:defRPr sz="900"/>
            </a:lvl5pPr>
            <a:lvl6pPr marL="2406008" indent="0">
              <a:buNone/>
              <a:defRPr sz="900"/>
            </a:lvl6pPr>
            <a:lvl7pPr marL="2887209" indent="0">
              <a:buNone/>
              <a:defRPr sz="900"/>
            </a:lvl7pPr>
            <a:lvl8pPr marL="3368411" indent="0">
              <a:buNone/>
              <a:defRPr sz="900"/>
            </a:lvl8pPr>
            <a:lvl9pPr marL="3849613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B2BE2-EF3A-4716-9302-474DC8084676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40A2E-3E02-457C-A710-26B2C2095C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20305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2051" y="302801"/>
            <a:ext cx="9396889" cy="1260211"/>
          </a:xfrm>
          <a:prstGeom prst="rect">
            <a:avLst/>
          </a:prstGeom>
        </p:spPr>
        <p:txBody>
          <a:bodyPr vert="horz" lIns="96240" tIns="48121" rIns="96240" bIns="48121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2051" y="1764298"/>
            <a:ext cx="9396889" cy="4990084"/>
          </a:xfrm>
          <a:prstGeom prst="rect">
            <a:avLst/>
          </a:prstGeom>
        </p:spPr>
        <p:txBody>
          <a:bodyPr vert="horz" lIns="96240" tIns="48121" rIns="96240" bIns="48121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22050" y="7008176"/>
            <a:ext cx="2436231" cy="402567"/>
          </a:xfrm>
          <a:prstGeom prst="rect">
            <a:avLst/>
          </a:prstGeom>
        </p:spPr>
        <p:txBody>
          <a:bodyPr vert="horz" lIns="96240" tIns="48121" rIns="96240" bIns="4812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B2BE2-EF3A-4716-9302-474DC8084676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567338" y="7008176"/>
            <a:ext cx="3306313" cy="402567"/>
          </a:xfrm>
          <a:prstGeom prst="rect">
            <a:avLst/>
          </a:prstGeom>
        </p:spPr>
        <p:txBody>
          <a:bodyPr vert="horz" lIns="96240" tIns="48121" rIns="96240" bIns="4812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482708" y="7008176"/>
            <a:ext cx="2436231" cy="402567"/>
          </a:xfrm>
          <a:prstGeom prst="rect">
            <a:avLst/>
          </a:prstGeom>
        </p:spPr>
        <p:txBody>
          <a:bodyPr vert="horz" lIns="96240" tIns="48121" rIns="96240" bIns="4812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40A2E-3E02-457C-A710-26B2C2095C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01261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62403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901" indent="-360901" algn="l" defTabSz="962403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81952" indent="-300751" algn="l" defTabSz="962403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203004" indent="-240601" algn="l" defTabSz="962403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84205" indent="-240601" algn="l" defTabSz="962403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65408" indent="-240601" algn="l" defTabSz="962403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46608" indent="-240601" algn="l" defTabSz="962403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7810" indent="-240601" algn="l" defTabSz="962403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09012" indent="-240601" algn="l" defTabSz="962403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90214" indent="-240601" algn="l" defTabSz="962403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6240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1201" algn="l" defTabSz="96240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2403" algn="l" defTabSz="96240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43604" algn="l" defTabSz="96240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24806" algn="l" defTabSz="96240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06008" algn="l" defTabSz="96240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87209" algn="l" defTabSz="96240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68411" algn="l" defTabSz="96240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49613" algn="l" defTabSz="962403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Box 43"/>
          <p:cNvSpPr txBox="1"/>
          <p:nvPr/>
        </p:nvSpPr>
        <p:spPr>
          <a:xfrm>
            <a:off x="0" y="137293"/>
            <a:ext cx="10440988" cy="620402"/>
          </a:xfrm>
          <a:prstGeom prst="rect">
            <a:avLst/>
          </a:prstGeom>
          <a:noFill/>
        </p:spPr>
        <p:txBody>
          <a:bodyPr wrap="square" lIns="96240" tIns="48121" rIns="96240" bIns="48121" rtlCol="0">
            <a:spAutoFit/>
          </a:bodyPr>
          <a:lstStyle/>
          <a:p>
            <a:pPr algn="ctr"/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Среднемесячная </a:t>
            </a: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заработная плата педагогических работников  образовательных учреждений общего образования по субъектам Приволжского федерального округа в 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полугодии 2015 года, рублей </a:t>
            </a:r>
            <a:endParaRPr lang="ru-RU" sz="17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2" name="Диаграмма 41"/>
          <p:cNvGraphicFramePr/>
          <p:nvPr/>
        </p:nvGraphicFramePr>
        <p:xfrm>
          <a:off x="250952" y="851673"/>
          <a:ext cx="9939087" cy="67095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417487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22</Words>
  <Application>Microsoft Office PowerPoint</Application>
  <PresentationFormat>Произвольный</PresentationFormat>
  <Paragraphs>2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Кобелев Егор Владимирович</dc:creator>
  <cp:lastModifiedBy>OEM</cp:lastModifiedBy>
  <cp:revision>81</cp:revision>
  <dcterms:created xsi:type="dcterms:W3CDTF">2014-12-02T10:12:28Z</dcterms:created>
  <dcterms:modified xsi:type="dcterms:W3CDTF">2015-09-15T12:08:58Z</dcterms:modified>
</cp:coreProperties>
</file>