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0099"/>
    <a:srgbClr val="000066"/>
    <a:srgbClr val="000099"/>
    <a:srgbClr val="66FFFF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83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CE375EA-BD14-400E-95C6-883C5FE522F6}" type="doc">
      <dgm:prSet loTypeId="urn:microsoft.com/office/officeart/2005/8/layout/radial4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6893CFB-2FEC-4837-B8CC-ABE46C5A74E8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Рентабельность (убыточность) </a:t>
          </a:r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продаж </a:t>
          </a:r>
        </a:p>
        <a:p>
          <a:r>
            <a:rPr lang="ru-RU" sz="1200" b="1" cap="none" spc="0" dirty="0" smtClean="0">
              <a:ln w="50800"/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(по УР</a:t>
          </a:r>
        </a:p>
        <a:p>
          <a:r>
            <a:rPr lang="ru-RU" sz="1200" b="1" cap="none" spc="0" dirty="0" smtClean="0">
              <a:ln w="50800"/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2012г. – 8,6%;</a:t>
          </a:r>
        </a:p>
        <a:p>
          <a:r>
            <a:rPr lang="ru-RU" sz="1200" b="1" cap="none" spc="0" dirty="0" smtClean="0">
              <a:ln w="50800"/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2013г. – 8,7%)</a:t>
          </a:r>
          <a:endParaRPr lang="ru-RU" sz="1200" b="1" cap="none" spc="0" dirty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1FF7CB7D-7C34-40B2-B8E7-91AA700C9E6F}" type="parTrans" cxnId="{3750EE24-7BEF-41CF-986D-B1A8C8093CC6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F3662F9-A3AB-4659-882B-FA0843382362}" type="sibTrans" cxnId="{3750EE24-7BEF-41CF-986D-B1A8C8093CC6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75CB698-E8D4-4C7C-8C30-948147D1C0EF}">
      <dgm:prSet phldrT="[Текст]" custT="1"/>
      <dgm:spPr/>
      <dgm:t>
        <a:bodyPr/>
        <a:lstStyle/>
        <a:p>
          <a:r>
            <a:rPr lang="ru-RU" sz="1200" b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Металлургическое производство всего: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2012г. – (-5,3%);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2013г. – (-5,3%)</a:t>
          </a:r>
          <a:endParaRPr lang="ru-RU" sz="1200" b="1" cap="none" spc="0" dirty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CFD7429C-6FA6-4BA7-9C46-ACEF38AD42D0}" type="sibTrans" cxnId="{31FD845E-52EB-4DEB-BD21-93C60B32692E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FAAD2A48-00A5-4510-A555-DA338D1CF246}" type="parTrans" cxnId="{31FD845E-52EB-4DEB-BD21-93C60B32692E}">
      <dgm:prSet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FF12AB3-EE2F-46DB-8806-FC74412258F2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1200" b="0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Производство отливок: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2012г. – 4,7%;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2013г. – 13,3%</a:t>
          </a:r>
          <a:endParaRPr lang="ru-RU" sz="1200" b="1" cap="none" spc="0" dirty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DF53D055-06CD-4479-9839-F50263A4809B}" type="sibTrans" cxnId="{90C25B85-9694-4F0F-8AC3-D8AD3A403317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A3E07472-6DFF-46A4-B05E-66A89D384511}" type="parTrans" cxnId="{90C25B85-9694-4F0F-8AC3-D8AD3A403317}">
      <dgm:prSet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CDE7DC38-B055-4E23-BE19-1660346D30FB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1200" b="0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Производство чугуна, стали и ферросплавов: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2012г. – (-5,6%);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2013г. – (-5,8%)</a:t>
          </a:r>
          <a:endParaRPr lang="ru-RU" sz="1200" b="1" cap="none" spc="0" dirty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EDB7587-41DE-499A-878B-E86CCECE7E63}" type="sibTrans" cxnId="{A7020885-0341-4E86-AE18-C755F72BBA3B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F651ED3B-4E34-4989-BAA8-5CA5ACEBBD12}" type="parTrans" cxnId="{A7020885-0341-4E86-AE18-C755F72BBA3B}">
      <dgm:prSet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EE8CEBC-BEFF-4BC2-90E1-D0617F6832F0}" type="pres">
      <dgm:prSet presAssocID="{2CE375EA-BD14-400E-95C6-883C5FE522F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3ED5B5-B4B2-4174-94A8-843462147849}" type="pres">
      <dgm:prSet presAssocID="{36893CFB-2FEC-4837-B8CC-ABE46C5A74E8}" presName="centerShape" presStyleLbl="node0" presStyleIdx="0" presStyleCnt="1" custScaleX="109903" custLinFactNeighborX="37755" custLinFactNeighborY="-48846"/>
      <dgm:spPr/>
      <dgm:t>
        <a:bodyPr/>
        <a:lstStyle/>
        <a:p>
          <a:endParaRPr lang="ru-RU"/>
        </a:p>
      </dgm:t>
    </dgm:pt>
    <dgm:pt modelId="{4AAE5AAF-2975-49EB-878E-A6437462364F}" type="pres">
      <dgm:prSet presAssocID="{A3E07472-6DFF-46A4-B05E-66A89D384511}" presName="parTrans" presStyleLbl="bgSibTrans2D1" presStyleIdx="0" presStyleCnt="3" custAng="10583121" custScaleX="53993" custLinFactNeighborX="28175" custLinFactNeighborY="-22294"/>
      <dgm:spPr/>
      <dgm:t>
        <a:bodyPr/>
        <a:lstStyle/>
        <a:p>
          <a:endParaRPr lang="ru-RU"/>
        </a:p>
      </dgm:t>
    </dgm:pt>
    <dgm:pt modelId="{F7E51E75-DA47-40A3-9D0C-474EDEBF38AE}" type="pres">
      <dgm:prSet presAssocID="{4FF12AB3-EE2F-46DB-8806-FC74412258F2}" presName="node" presStyleLbl="node1" presStyleIdx="0" presStyleCnt="3" custScaleX="128297" custScaleY="90814" custRadScaleRad="103841" custRadScaleInc="2547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1C9869-4EB7-4F05-89ED-5304DC0B160A}" type="pres">
      <dgm:prSet presAssocID="{FAAD2A48-00A5-4510-A555-DA338D1CF246}" presName="parTrans" presStyleLbl="bgSibTrans2D1" presStyleIdx="1" presStyleCnt="3" custAng="10234838" custScaleX="45327" custLinFactNeighborX="27531" custLinFactNeighborY="-85639"/>
      <dgm:spPr/>
      <dgm:t>
        <a:bodyPr/>
        <a:lstStyle/>
        <a:p>
          <a:endParaRPr lang="ru-RU"/>
        </a:p>
      </dgm:t>
    </dgm:pt>
    <dgm:pt modelId="{5DEBE48C-E1CE-4978-A13A-41493B29BB4A}" type="pres">
      <dgm:prSet presAssocID="{675CB698-E8D4-4C7C-8C30-948147D1C0EF}" presName="node" presStyleLbl="node1" presStyleIdx="1" presStyleCnt="3" custScaleX="162532" custScaleY="135253" custRadScaleRad="54341" custRadScaleInc="-1487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847C10-256A-48BC-994B-55BCF6558EE6}" type="pres">
      <dgm:prSet presAssocID="{F651ED3B-4E34-4989-BAA8-5CA5ACEBBD12}" presName="parTrans" presStyleLbl="bgSibTrans2D1" presStyleIdx="2" presStyleCnt="3" custAng="10811069" custScaleX="65404" custLinFactNeighborX="6870" custLinFactNeighborY="-57909"/>
      <dgm:spPr/>
      <dgm:t>
        <a:bodyPr/>
        <a:lstStyle/>
        <a:p>
          <a:endParaRPr lang="ru-RU"/>
        </a:p>
      </dgm:t>
    </dgm:pt>
    <dgm:pt modelId="{64E05747-58BD-4777-BB21-C2F1596ED835}" type="pres">
      <dgm:prSet presAssocID="{CDE7DC38-B055-4E23-BE19-1660346D30FB}" presName="node" presStyleLbl="node1" presStyleIdx="2" presStyleCnt="3" custScaleX="160550" custScaleY="73944" custRadScaleRad="61998" custRadScaleInc="575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DAA3D84-B807-4103-95B7-722A2C2A412D}" type="presOf" srcId="{F651ED3B-4E34-4989-BAA8-5CA5ACEBBD12}" destId="{00847C10-256A-48BC-994B-55BCF6558EE6}" srcOrd="0" destOrd="0" presId="urn:microsoft.com/office/officeart/2005/8/layout/radial4"/>
    <dgm:cxn modelId="{21ACE9B5-676A-4592-9C19-941BDF7ADBAD}" type="presOf" srcId="{4FF12AB3-EE2F-46DB-8806-FC74412258F2}" destId="{F7E51E75-DA47-40A3-9D0C-474EDEBF38AE}" srcOrd="0" destOrd="0" presId="urn:microsoft.com/office/officeart/2005/8/layout/radial4"/>
    <dgm:cxn modelId="{3750EE24-7BEF-41CF-986D-B1A8C8093CC6}" srcId="{2CE375EA-BD14-400E-95C6-883C5FE522F6}" destId="{36893CFB-2FEC-4837-B8CC-ABE46C5A74E8}" srcOrd="0" destOrd="0" parTransId="{1FF7CB7D-7C34-40B2-B8E7-91AA700C9E6F}" sibTransId="{6F3662F9-A3AB-4659-882B-FA0843382362}"/>
    <dgm:cxn modelId="{90C25B85-9694-4F0F-8AC3-D8AD3A403317}" srcId="{36893CFB-2FEC-4837-B8CC-ABE46C5A74E8}" destId="{4FF12AB3-EE2F-46DB-8806-FC74412258F2}" srcOrd="0" destOrd="0" parTransId="{A3E07472-6DFF-46A4-B05E-66A89D384511}" sibTransId="{DF53D055-06CD-4479-9839-F50263A4809B}"/>
    <dgm:cxn modelId="{A8A60AA4-3871-4732-92D1-53AE2A8E6AFE}" type="presOf" srcId="{FAAD2A48-00A5-4510-A555-DA338D1CF246}" destId="{C51C9869-4EB7-4F05-89ED-5304DC0B160A}" srcOrd="0" destOrd="0" presId="urn:microsoft.com/office/officeart/2005/8/layout/radial4"/>
    <dgm:cxn modelId="{A7020885-0341-4E86-AE18-C755F72BBA3B}" srcId="{36893CFB-2FEC-4837-B8CC-ABE46C5A74E8}" destId="{CDE7DC38-B055-4E23-BE19-1660346D30FB}" srcOrd="2" destOrd="0" parTransId="{F651ED3B-4E34-4989-BAA8-5CA5ACEBBD12}" sibTransId="{4EDB7587-41DE-499A-878B-E86CCECE7E63}"/>
    <dgm:cxn modelId="{6C839491-E023-4D47-AA15-B23A3073E4B9}" type="presOf" srcId="{2CE375EA-BD14-400E-95C6-883C5FE522F6}" destId="{6EE8CEBC-BEFF-4BC2-90E1-D0617F6832F0}" srcOrd="0" destOrd="0" presId="urn:microsoft.com/office/officeart/2005/8/layout/radial4"/>
    <dgm:cxn modelId="{31FD845E-52EB-4DEB-BD21-93C60B32692E}" srcId="{36893CFB-2FEC-4837-B8CC-ABE46C5A74E8}" destId="{675CB698-E8D4-4C7C-8C30-948147D1C0EF}" srcOrd="1" destOrd="0" parTransId="{FAAD2A48-00A5-4510-A555-DA338D1CF246}" sibTransId="{CFD7429C-6FA6-4BA7-9C46-ACEF38AD42D0}"/>
    <dgm:cxn modelId="{4D160B21-A609-4BB1-9B1B-D4D922727DA2}" type="presOf" srcId="{A3E07472-6DFF-46A4-B05E-66A89D384511}" destId="{4AAE5AAF-2975-49EB-878E-A6437462364F}" srcOrd="0" destOrd="0" presId="urn:microsoft.com/office/officeart/2005/8/layout/radial4"/>
    <dgm:cxn modelId="{1DB82729-E908-4E17-9624-6D380EEED121}" type="presOf" srcId="{36893CFB-2FEC-4837-B8CC-ABE46C5A74E8}" destId="{DD3ED5B5-B4B2-4174-94A8-843462147849}" srcOrd="0" destOrd="0" presId="urn:microsoft.com/office/officeart/2005/8/layout/radial4"/>
    <dgm:cxn modelId="{D331E3AB-CA46-40C6-9C3F-E26D48C5513D}" type="presOf" srcId="{CDE7DC38-B055-4E23-BE19-1660346D30FB}" destId="{64E05747-58BD-4777-BB21-C2F1596ED835}" srcOrd="0" destOrd="0" presId="urn:microsoft.com/office/officeart/2005/8/layout/radial4"/>
    <dgm:cxn modelId="{ED3FE2C6-72AB-461F-87FA-2140BD462D52}" type="presOf" srcId="{675CB698-E8D4-4C7C-8C30-948147D1C0EF}" destId="{5DEBE48C-E1CE-4978-A13A-41493B29BB4A}" srcOrd="0" destOrd="0" presId="urn:microsoft.com/office/officeart/2005/8/layout/radial4"/>
    <dgm:cxn modelId="{38DB6B35-BF63-4F44-81B6-DDECA388EC87}" type="presParOf" srcId="{6EE8CEBC-BEFF-4BC2-90E1-D0617F6832F0}" destId="{DD3ED5B5-B4B2-4174-94A8-843462147849}" srcOrd="0" destOrd="0" presId="urn:microsoft.com/office/officeart/2005/8/layout/radial4"/>
    <dgm:cxn modelId="{86324AA6-6705-42E1-9778-A2AADFDCD512}" type="presParOf" srcId="{6EE8CEBC-BEFF-4BC2-90E1-D0617F6832F0}" destId="{4AAE5AAF-2975-49EB-878E-A6437462364F}" srcOrd="1" destOrd="0" presId="urn:microsoft.com/office/officeart/2005/8/layout/radial4"/>
    <dgm:cxn modelId="{104FDD0A-95F6-410B-831B-70F556C3EDBD}" type="presParOf" srcId="{6EE8CEBC-BEFF-4BC2-90E1-D0617F6832F0}" destId="{F7E51E75-DA47-40A3-9D0C-474EDEBF38AE}" srcOrd="2" destOrd="0" presId="urn:microsoft.com/office/officeart/2005/8/layout/radial4"/>
    <dgm:cxn modelId="{2C0C9597-0890-4973-830F-C5EEBC64B13A}" type="presParOf" srcId="{6EE8CEBC-BEFF-4BC2-90E1-D0617F6832F0}" destId="{C51C9869-4EB7-4F05-89ED-5304DC0B160A}" srcOrd="3" destOrd="0" presId="urn:microsoft.com/office/officeart/2005/8/layout/radial4"/>
    <dgm:cxn modelId="{63C6EF43-E6E2-4156-8C78-1D5429AD1DB5}" type="presParOf" srcId="{6EE8CEBC-BEFF-4BC2-90E1-D0617F6832F0}" destId="{5DEBE48C-E1CE-4978-A13A-41493B29BB4A}" srcOrd="4" destOrd="0" presId="urn:microsoft.com/office/officeart/2005/8/layout/radial4"/>
    <dgm:cxn modelId="{35F7A6EC-56C6-43E4-AA3A-B194C34C6428}" type="presParOf" srcId="{6EE8CEBC-BEFF-4BC2-90E1-D0617F6832F0}" destId="{00847C10-256A-48BC-994B-55BCF6558EE6}" srcOrd="5" destOrd="0" presId="urn:microsoft.com/office/officeart/2005/8/layout/radial4"/>
    <dgm:cxn modelId="{F53B1C6D-FBAE-4906-8E8D-3A61F3D17B0B}" type="presParOf" srcId="{6EE8CEBC-BEFF-4BC2-90E1-D0617F6832F0}" destId="{64E05747-58BD-4777-BB21-C2F1596ED835}" srcOrd="6" destOrd="0" presId="urn:microsoft.com/office/officeart/2005/8/layout/radial4"/>
  </dgm:cxnLst>
  <dgm:bg>
    <a:effectLst/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CE375EA-BD14-400E-95C6-883C5FE522F6}" type="doc">
      <dgm:prSet loTypeId="urn:microsoft.com/office/officeart/2005/8/layout/radial4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6893CFB-2FEC-4837-B8CC-ABE46C5A74E8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Соотношение собственных и заёмных средств  </a:t>
          </a:r>
          <a:r>
            <a:rPr lang="ru-RU" sz="1200" b="1" cap="none" spc="0" dirty="0" smtClean="0">
              <a:ln w="50800"/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(по УР</a:t>
          </a:r>
        </a:p>
        <a:p>
          <a:r>
            <a:rPr lang="ru-RU" sz="1200" b="1" cap="none" spc="0" dirty="0" smtClean="0">
              <a:ln w="50800"/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2012г. – 43,8%;</a:t>
          </a:r>
        </a:p>
        <a:p>
          <a:r>
            <a:rPr lang="ru-RU" sz="1200" b="1" cap="none" spc="0" dirty="0" smtClean="0">
              <a:ln w="50800"/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2013г. – 48,4%)</a:t>
          </a:r>
          <a:endParaRPr lang="ru-RU" sz="1200" b="1" cap="none" spc="0" dirty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1FF7CB7D-7C34-40B2-B8E7-91AA700C9E6F}" type="parTrans" cxnId="{3750EE24-7BEF-41CF-986D-B1A8C8093CC6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F3662F9-A3AB-4659-882B-FA0843382362}" type="sibTrans" cxnId="{3750EE24-7BEF-41CF-986D-B1A8C8093CC6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75CB698-E8D4-4C7C-8C30-948147D1C0EF}">
      <dgm:prSet phldrT="[Текст]" custT="1"/>
      <dgm:spPr/>
      <dgm:t>
        <a:bodyPr/>
        <a:lstStyle/>
        <a:p>
          <a:r>
            <a:rPr lang="ru-RU" sz="1200" b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Металлургическое производство всего: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2012г. – </a:t>
          </a:r>
          <a:r>
            <a:rPr lang="en-US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11,7%;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2013г. – 16,1%</a:t>
          </a:r>
          <a:endParaRPr lang="ru-RU" sz="1200" b="1" cap="none" spc="0" dirty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CFD7429C-6FA6-4BA7-9C46-ACEF38AD42D0}" type="sibTrans" cxnId="{31FD845E-52EB-4DEB-BD21-93C60B32692E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FAAD2A48-00A5-4510-A555-DA338D1CF246}" type="parTrans" cxnId="{31FD845E-52EB-4DEB-BD21-93C60B32692E}">
      <dgm:prSet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FF12AB3-EE2F-46DB-8806-FC74412258F2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1200" b="0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Производство отливок: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2012г. – </a:t>
          </a:r>
          <a:r>
            <a:rPr lang="en-US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 </a:t>
          </a:r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11,1</a:t>
          </a:r>
          <a:r>
            <a:rPr lang="en-US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%</a:t>
          </a:r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.;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2013г. – 54,0%.</a:t>
          </a:r>
          <a:endParaRPr lang="ru-RU" sz="1200" b="1" cap="none" spc="0" dirty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DF53D055-06CD-4479-9839-F50263A4809B}" type="sibTrans" cxnId="{90C25B85-9694-4F0F-8AC3-D8AD3A403317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A3E07472-6DFF-46A4-B05E-66A89D384511}" type="parTrans" cxnId="{90C25B85-9694-4F0F-8AC3-D8AD3A403317}">
      <dgm:prSet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CDE7DC38-B055-4E23-BE19-1660346D30FB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1200" b="0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Производство чугуна, стали и ферросплавов: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2012г. – 11,7</a:t>
          </a:r>
          <a:r>
            <a:rPr lang="en-US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%</a:t>
          </a:r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.;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2013г. – 15,9%;</a:t>
          </a:r>
          <a:endParaRPr lang="ru-RU" sz="1200" b="1" cap="none" spc="0" dirty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EDB7587-41DE-499A-878B-E86CCECE7E63}" type="sibTrans" cxnId="{A7020885-0341-4E86-AE18-C755F72BBA3B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F651ED3B-4E34-4989-BAA8-5CA5ACEBBD12}" type="parTrans" cxnId="{A7020885-0341-4E86-AE18-C755F72BBA3B}">
      <dgm:prSet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EE8CEBC-BEFF-4BC2-90E1-D0617F6832F0}" type="pres">
      <dgm:prSet presAssocID="{2CE375EA-BD14-400E-95C6-883C5FE522F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3ED5B5-B4B2-4174-94A8-843462147849}" type="pres">
      <dgm:prSet presAssocID="{36893CFB-2FEC-4837-B8CC-ABE46C5A74E8}" presName="centerShape" presStyleLbl="node0" presStyleIdx="0" presStyleCnt="1" custScaleX="109903" custLinFactNeighborX="-33559" custLinFactNeighborY="-47018"/>
      <dgm:spPr/>
      <dgm:t>
        <a:bodyPr/>
        <a:lstStyle/>
        <a:p>
          <a:endParaRPr lang="ru-RU"/>
        </a:p>
      </dgm:t>
    </dgm:pt>
    <dgm:pt modelId="{4AAE5AAF-2975-49EB-878E-A6437462364F}" type="pres">
      <dgm:prSet presAssocID="{A3E07472-6DFF-46A4-B05E-66A89D384511}" presName="parTrans" presStyleLbl="bgSibTrans2D1" presStyleIdx="0" presStyleCnt="3" custAng="10647550" custScaleX="61922" custLinFactNeighborX="3871" custLinFactNeighborY="-69236"/>
      <dgm:spPr/>
      <dgm:t>
        <a:bodyPr/>
        <a:lstStyle/>
        <a:p>
          <a:endParaRPr lang="ru-RU"/>
        </a:p>
      </dgm:t>
    </dgm:pt>
    <dgm:pt modelId="{F7E51E75-DA47-40A3-9D0C-474EDEBF38AE}" type="pres">
      <dgm:prSet presAssocID="{4FF12AB3-EE2F-46DB-8806-FC74412258F2}" presName="node" presStyleLbl="node1" presStyleIdx="0" presStyleCnt="3" custScaleX="128297" custScaleY="90814" custRadScaleRad="44411" custRadScaleInc="-595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1C9869-4EB7-4F05-89ED-5304DC0B160A}" type="pres">
      <dgm:prSet presAssocID="{FAAD2A48-00A5-4510-A555-DA338D1CF246}" presName="parTrans" presStyleLbl="bgSibTrans2D1" presStyleIdx="1" presStyleCnt="3" custAng="10807157" custScaleX="49518" custLinFactY="-14421" custLinFactNeighborX="-23001" custLinFactNeighborY="-100000"/>
      <dgm:spPr/>
      <dgm:t>
        <a:bodyPr/>
        <a:lstStyle/>
        <a:p>
          <a:endParaRPr lang="ru-RU"/>
        </a:p>
      </dgm:t>
    </dgm:pt>
    <dgm:pt modelId="{5DEBE48C-E1CE-4978-A13A-41493B29BB4A}" type="pres">
      <dgm:prSet presAssocID="{675CB698-E8D4-4C7C-8C30-948147D1C0EF}" presName="node" presStyleLbl="node1" presStyleIdx="1" presStyleCnt="3" custScaleX="162532" custScaleY="135253" custRadScaleRad="65658" custRadScaleInc="1489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847C10-256A-48BC-994B-55BCF6558EE6}" type="pres">
      <dgm:prSet presAssocID="{F651ED3B-4E34-4989-BAA8-5CA5ACEBBD12}" presName="parTrans" presStyleLbl="bgSibTrans2D1" presStyleIdx="2" presStyleCnt="3" custAng="11627777" custScaleX="37140" custLinFactNeighborX="-34648" custLinFactNeighborY="-22434"/>
      <dgm:spPr/>
      <dgm:t>
        <a:bodyPr/>
        <a:lstStyle/>
        <a:p>
          <a:endParaRPr lang="ru-RU"/>
        </a:p>
      </dgm:t>
    </dgm:pt>
    <dgm:pt modelId="{64E05747-58BD-4777-BB21-C2F1596ED835}" type="pres">
      <dgm:prSet presAssocID="{CDE7DC38-B055-4E23-BE19-1660346D30FB}" presName="node" presStyleLbl="node1" presStyleIdx="2" presStyleCnt="3" custScaleX="160550" custScaleY="73944" custRadScaleRad="104673" custRadScaleInc="-261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EB8082A-9DEB-4D08-B856-C679C7634536}" type="presOf" srcId="{FAAD2A48-00A5-4510-A555-DA338D1CF246}" destId="{C51C9869-4EB7-4F05-89ED-5304DC0B160A}" srcOrd="0" destOrd="0" presId="urn:microsoft.com/office/officeart/2005/8/layout/radial4"/>
    <dgm:cxn modelId="{866352D8-B4E8-4482-A7CE-AE8E516D2ACD}" type="presOf" srcId="{A3E07472-6DFF-46A4-B05E-66A89D384511}" destId="{4AAE5AAF-2975-49EB-878E-A6437462364F}" srcOrd="0" destOrd="0" presId="urn:microsoft.com/office/officeart/2005/8/layout/radial4"/>
    <dgm:cxn modelId="{91E0187C-37D1-4997-A713-2D6D211DA6C2}" type="presOf" srcId="{CDE7DC38-B055-4E23-BE19-1660346D30FB}" destId="{64E05747-58BD-4777-BB21-C2F1596ED835}" srcOrd="0" destOrd="0" presId="urn:microsoft.com/office/officeart/2005/8/layout/radial4"/>
    <dgm:cxn modelId="{7E055241-286E-40A3-B622-2126DD170044}" type="presOf" srcId="{36893CFB-2FEC-4837-B8CC-ABE46C5A74E8}" destId="{DD3ED5B5-B4B2-4174-94A8-843462147849}" srcOrd="0" destOrd="0" presId="urn:microsoft.com/office/officeart/2005/8/layout/radial4"/>
    <dgm:cxn modelId="{3750EE24-7BEF-41CF-986D-B1A8C8093CC6}" srcId="{2CE375EA-BD14-400E-95C6-883C5FE522F6}" destId="{36893CFB-2FEC-4837-B8CC-ABE46C5A74E8}" srcOrd="0" destOrd="0" parTransId="{1FF7CB7D-7C34-40B2-B8E7-91AA700C9E6F}" sibTransId="{6F3662F9-A3AB-4659-882B-FA0843382362}"/>
    <dgm:cxn modelId="{3888401D-C5A2-4376-9EED-07A83C7C235E}" type="presOf" srcId="{675CB698-E8D4-4C7C-8C30-948147D1C0EF}" destId="{5DEBE48C-E1CE-4978-A13A-41493B29BB4A}" srcOrd="0" destOrd="0" presId="urn:microsoft.com/office/officeart/2005/8/layout/radial4"/>
    <dgm:cxn modelId="{D4D29F6E-767D-4FE3-AB8E-829EF79B8ED1}" type="presOf" srcId="{4FF12AB3-EE2F-46DB-8806-FC74412258F2}" destId="{F7E51E75-DA47-40A3-9D0C-474EDEBF38AE}" srcOrd="0" destOrd="0" presId="urn:microsoft.com/office/officeart/2005/8/layout/radial4"/>
    <dgm:cxn modelId="{90C25B85-9694-4F0F-8AC3-D8AD3A403317}" srcId="{36893CFB-2FEC-4837-B8CC-ABE46C5A74E8}" destId="{4FF12AB3-EE2F-46DB-8806-FC74412258F2}" srcOrd="0" destOrd="0" parTransId="{A3E07472-6DFF-46A4-B05E-66A89D384511}" sibTransId="{DF53D055-06CD-4479-9839-F50263A4809B}"/>
    <dgm:cxn modelId="{A7020885-0341-4E86-AE18-C755F72BBA3B}" srcId="{36893CFB-2FEC-4837-B8CC-ABE46C5A74E8}" destId="{CDE7DC38-B055-4E23-BE19-1660346D30FB}" srcOrd="2" destOrd="0" parTransId="{F651ED3B-4E34-4989-BAA8-5CA5ACEBBD12}" sibTransId="{4EDB7587-41DE-499A-878B-E86CCECE7E63}"/>
    <dgm:cxn modelId="{4F746F31-F3B7-4F8B-B32B-EEB7E02E1AC8}" type="presOf" srcId="{F651ED3B-4E34-4989-BAA8-5CA5ACEBBD12}" destId="{00847C10-256A-48BC-994B-55BCF6558EE6}" srcOrd="0" destOrd="0" presId="urn:microsoft.com/office/officeart/2005/8/layout/radial4"/>
    <dgm:cxn modelId="{31FD845E-52EB-4DEB-BD21-93C60B32692E}" srcId="{36893CFB-2FEC-4837-B8CC-ABE46C5A74E8}" destId="{675CB698-E8D4-4C7C-8C30-948147D1C0EF}" srcOrd="1" destOrd="0" parTransId="{FAAD2A48-00A5-4510-A555-DA338D1CF246}" sibTransId="{CFD7429C-6FA6-4BA7-9C46-ACEF38AD42D0}"/>
    <dgm:cxn modelId="{6F84E923-BD0F-4B03-8568-C4E034A749E8}" type="presOf" srcId="{2CE375EA-BD14-400E-95C6-883C5FE522F6}" destId="{6EE8CEBC-BEFF-4BC2-90E1-D0617F6832F0}" srcOrd="0" destOrd="0" presId="urn:microsoft.com/office/officeart/2005/8/layout/radial4"/>
    <dgm:cxn modelId="{0AB6AFF5-202A-4376-9886-2625EA3ED207}" type="presParOf" srcId="{6EE8CEBC-BEFF-4BC2-90E1-D0617F6832F0}" destId="{DD3ED5B5-B4B2-4174-94A8-843462147849}" srcOrd="0" destOrd="0" presId="urn:microsoft.com/office/officeart/2005/8/layout/radial4"/>
    <dgm:cxn modelId="{31CF2592-CBE3-4E50-859D-BB074CF29C49}" type="presParOf" srcId="{6EE8CEBC-BEFF-4BC2-90E1-D0617F6832F0}" destId="{4AAE5AAF-2975-49EB-878E-A6437462364F}" srcOrd="1" destOrd="0" presId="urn:microsoft.com/office/officeart/2005/8/layout/radial4"/>
    <dgm:cxn modelId="{010560C4-7D34-4CD6-88F5-5EEF97110CBF}" type="presParOf" srcId="{6EE8CEBC-BEFF-4BC2-90E1-D0617F6832F0}" destId="{F7E51E75-DA47-40A3-9D0C-474EDEBF38AE}" srcOrd="2" destOrd="0" presId="urn:microsoft.com/office/officeart/2005/8/layout/radial4"/>
    <dgm:cxn modelId="{DC50C9D9-B1A6-46A1-AB02-958C6B9BB268}" type="presParOf" srcId="{6EE8CEBC-BEFF-4BC2-90E1-D0617F6832F0}" destId="{C51C9869-4EB7-4F05-89ED-5304DC0B160A}" srcOrd="3" destOrd="0" presId="urn:microsoft.com/office/officeart/2005/8/layout/radial4"/>
    <dgm:cxn modelId="{AABE0212-5097-4F85-A138-779F9F50AD0E}" type="presParOf" srcId="{6EE8CEBC-BEFF-4BC2-90E1-D0617F6832F0}" destId="{5DEBE48C-E1CE-4978-A13A-41493B29BB4A}" srcOrd="4" destOrd="0" presId="urn:microsoft.com/office/officeart/2005/8/layout/radial4"/>
    <dgm:cxn modelId="{B4BEBDC6-35AE-4541-BD2A-98184EC63325}" type="presParOf" srcId="{6EE8CEBC-BEFF-4BC2-90E1-D0617F6832F0}" destId="{00847C10-256A-48BC-994B-55BCF6558EE6}" srcOrd="5" destOrd="0" presId="urn:microsoft.com/office/officeart/2005/8/layout/radial4"/>
    <dgm:cxn modelId="{318A1D78-22EF-4FE5-BA4C-C643F8ED9928}" type="presParOf" srcId="{6EE8CEBC-BEFF-4BC2-90E1-D0617F6832F0}" destId="{64E05747-58BD-4777-BB21-C2F1596ED835}" srcOrd="6" destOrd="0" presId="urn:microsoft.com/office/officeart/2005/8/layout/radial4"/>
  </dgm:cxnLst>
  <dgm:bg>
    <a:effectLst/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CE375EA-BD14-400E-95C6-883C5FE522F6}" type="doc">
      <dgm:prSet loTypeId="urn:microsoft.com/office/officeart/2005/8/layout/radial4" loCatId="relationship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6893CFB-2FEC-4837-B8CC-ABE46C5A74E8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Удельный вес прибыльных организаций</a:t>
          </a:r>
        </a:p>
        <a:p>
          <a:r>
            <a:rPr lang="ru-RU" sz="1200" b="1" cap="none" spc="0" dirty="0" smtClean="0">
              <a:ln w="50800"/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(по УР</a:t>
          </a:r>
        </a:p>
        <a:p>
          <a:r>
            <a:rPr lang="ru-RU" sz="1200" b="1" cap="none" spc="0" dirty="0" smtClean="0">
              <a:ln w="50800"/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2012г. – 81,4%;</a:t>
          </a:r>
        </a:p>
        <a:p>
          <a:r>
            <a:rPr lang="ru-RU" sz="1200" b="1" cap="none" spc="0" dirty="0" smtClean="0">
              <a:ln w="50800"/>
              <a:solidFill>
                <a:schemeClr val="accent5">
                  <a:lumMod val="20000"/>
                  <a:lumOff val="80000"/>
                </a:schemeClr>
              </a:solidFill>
              <a:effectLst/>
              <a:latin typeface="Times New Roman" pitchFamily="18" charset="0"/>
              <a:cs typeface="Times New Roman" pitchFamily="18" charset="0"/>
            </a:rPr>
            <a:t>2013г. – 81,5%)</a:t>
          </a:r>
          <a:endParaRPr lang="ru-RU" sz="1200" b="1" cap="none" spc="0" dirty="0">
            <a:ln w="50800"/>
            <a:solidFill>
              <a:schemeClr val="accent5">
                <a:lumMod val="20000"/>
                <a:lumOff val="80000"/>
              </a:schemeClr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1FF7CB7D-7C34-40B2-B8E7-91AA700C9E6F}" type="parTrans" cxnId="{3750EE24-7BEF-41CF-986D-B1A8C8093CC6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F3662F9-A3AB-4659-882B-FA0843382362}" type="sibTrans" cxnId="{3750EE24-7BEF-41CF-986D-B1A8C8093CC6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75CB698-E8D4-4C7C-8C30-948147D1C0EF}">
      <dgm:prSet phldrT="[Текст]" custT="1"/>
      <dgm:spPr/>
      <dgm:t>
        <a:bodyPr/>
        <a:lstStyle/>
        <a:p>
          <a:r>
            <a:rPr lang="ru-RU" sz="1200" b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Металлургическое производство всего</a:t>
          </a:r>
          <a:r>
            <a:rPr lang="en-US" sz="1200" b="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:</a:t>
          </a:r>
          <a:endParaRPr lang="ru-RU" sz="1200" b="0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2012г. – </a:t>
          </a:r>
          <a:r>
            <a:rPr lang="en-US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6</a:t>
          </a:r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6</a:t>
          </a:r>
          <a:r>
            <a:rPr lang="en-US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,</a:t>
          </a:r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7%;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2013г. – 66,7%</a:t>
          </a:r>
          <a:endParaRPr lang="ru-RU" sz="1200" b="1" cap="none" spc="0" dirty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CFD7429C-6FA6-4BA7-9C46-ACEF38AD42D0}" type="sibTrans" cxnId="{31FD845E-52EB-4DEB-BD21-93C60B32692E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FAAD2A48-00A5-4510-A555-DA338D1CF246}" type="parTrans" cxnId="{31FD845E-52EB-4DEB-BD21-93C60B32692E}">
      <dgm:prSet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FF12AB3-EE2F-46DB-8806-FC74412258F2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1200" b="0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Производство отливок: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2012г. – 75,0%;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2013г. – 57,1%</a:t>
          </a:r>
          <a:endParaRPr lang="ru-RU" sz="1200" b="1" cap="none" spc="0" dirty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DF53D055-06CD-4479-9839-F50263A4809B}" type="sibTrans" cxnId="{90C25B85-9694-4F0F-8AC3-D8AD3A403317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A3E07472-6DFF-46A4-B05E-66A89D384511}" type="parTrans" cxnId="{90C25B85-9694-4F0F-8AC3-D8AD3A403317}">
      <dgm:prSet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CDE7DC38-B055-4E23-BE19-1660346D30FB}">
      <dgm:prSet phldrT="[Текст]"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r>
            <a:rPr lang="ru-RU" sz="1200" b="0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Производство чугуна, стали и ферросплавов</a:t>
          </a:r>
          <a:r>
            <a:rPr lang="en-US" sz="1200" b="0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:</a:t>
          </a:r>
          <a:r>
            <a:rPr lang="ru-RU" sz="1200" b="0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                                               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2012г. -  57,1%;</a:t>
          </a:r>
        </a:p>
        <a:p>
          <a:r>
            <a:rPr lang="ru-RU" sz="1200" b="1" cap="none" spc="0" dirty="0" smtClean="0">
              <a:ln w="50800"/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rPr>
            <a:t>2013г. – 66,7%</a:t>
          </a:r>
          <a:endParaRPr lang="ru-RU" sz="1200" b="1" cap="none" spc="0" dirty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4EDB7587-41DE-499A-878B-E86CCECE7E63}" type="sibTrans" cxnId="{A7020885-0341-4E86-AE18-C755F72BBA3B}">
      <dgm:prSet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F651ED3B-4E34-4989-BAA8-5CA5ACEBBD12}" type="parTrans" cxnId="{A7020885-0341-4E86-AE18-C755F72BBA3B}">
      <dgm:prSet custT="1"/>
      <dgm:spPr/>
      <dgm:t>
        <a:bodyPr>
          <a:scene3d>
            <a:camera prst="orthographicFront"/>
            <a:lightRig rig="balanced" dir="t">
              <a:rot lat="0" lon="0" rev="2100000"/>
            </a:lightRig>
          </a:scene3d>
          <a:sp3d extrusionH="57150" prstMaterial="metal">
            <a:bevelT w="38100" h="25400"/>
            <a:contourClr>
              <a:schemeClr val="bg2"/>
            </a:contourClr>
          </a:sp3d>
        </a:bodyPr>
        <a:lstStyle/>
        <a:p>
          <a:endParaRPr lang="ru-RU" sz="1200" b="1" cap="none" spc="0">
            <a:ln w="50800"/>
            <a:solidFill>
              <a:schemeClr val="bg1"/>
            </a:solidFill>
            <a:effectLst/>
            <a:latin typeface="Times New Roman" pitchFamily="18" charset="0"/>
            <a:cs typeface="Times New Roman" pitchFamily="18" charset="0"/>
          </a:endParaRPr>
        </a:p>
      </dgm:t>
    </dgm:pt>
    <dgm:pt modelId="{6EE8CEBC-BEFF-4BC2-90E1-D0617F6832F0}" type="pres">
      <dgm:prSet presAssocID="{2CE375EA-BD14-400E-95C6-883C5FE522F6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D3ED5B5-B4B2-4174-94A8-843462147849}" type="pres">
      <dgm:prSet presAssocID="{36893CFB-2FEC-4837-B8CC-ABE46C5A74E8}" presName="centerShape" presStyleLbl="node0" presStyleIdx="0" presStyleCnt="1" custScaleX="109903" custLinFactNeighborX="-33559" custLinFactNeighborY="525"/>
      <dgm:spPr/>
      <dgm:t>
        <a:bodyPr/>
        <a:lstStyle/>
        <a:p>
          <a:endParaRPr lang="ru-RU"/>
        </a:p>
      </dgm:t>
    </dgm:pt>
    <dgm:pt modelId="{4AAE5AAF-2975-49EB-878E-A6437462364F}" type="pres">
      <dgm:prSet presAssocID="{A3E07472-6DFF-46A4-B05E-66A89D384511}" presName="parTrans" presStyleLbl="bgSibTrans2D1" presStyleIdx="0" presStyleCnt="3" custAng="10208309" custScaleX="59581" custLinFactNeighborX="-26596" custLinFactNeighborY="16946"/>
      <dgm:spPr/>
      <dgm:t>
        <a:bodyPr/>
        <a:lstStyle/>
        <a:p>
          <a:endParaRPr lang="ru-RU"/>
        </a:p>
      </dgm:t>
    </dgm:pt>
    <dgm:pt modelId="{F7E51E75-DA47-40A3-9D0C-474EDEBF38AE}" type="pres">
      <dgm:prSet presAssocID="{4FF12AB3-EE2F-46DB-8806-FC74412258F2}" presName="node" presStyleLbl="node1" presStyleIdx="0" presStyleCnt="3" custScaleX="128297" custScaleY="90814" custRadScaleRad="82794" custRadScaleInc="2078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1C9869-4EB7-4F05-89ED-5304DC0B160A}" type="pres">
      <dgm:prSet presAssocID="{FAAD2A48-00A5-4510-A555-DA338D1CF246}" presName="parTrans" presStyleLbl="bgSibTrans2D1" presStyleIdx="1" presStyleCnt="3" custAng="10651733" custScaleX="49881" custLinFactNeighborX="-27441" custLinFactNeighborY="78798"/>
      <dgm:spPr/>
      <dgm:t>
        <a:bodyPr/>
        <a:lstStyle/>
        <a:p>
          <a:endParaRPr lang="ru-RU"/>
        </a:p>
      </dgm:t>
    </dgm:pt>
    <dgm:pt modelId="{5DEBE48C-E1CE-4978-A13A-41493B29BB4A}" type="pres">
      <dgm:prSet presAssocID="{675CB698-E8D4-4C7C-8C30-948147D1C0EF}" presName="node" presStyleLbl="node1" presStyleIdx="1" presStyleCnt="3" custScaleX="162532" custScaleY="135253" custRadScaleRad="119893" custRadScaleInc="553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847C10-256A-48BC-994B-55BCF6558EE6}" type="pres">
      <dgm:prSet presAssocID="{F651ED3B-4E34-4989-BAA8-5CA5ACEBBD12}" presName="parTrans" presStyleLbl="bgSibTrans2D1" presStyleIdx="2" presStyleCnt="3" custAng="11044637" custScaleX="70827" custScaleY="98556" custLinFactNeighborX="-7735" custLinFactNeighborY="54391"/>
      <dgm:spPr/>
      <dgm:t>
        <a:bodyPr/>
        <a:lstStyle/>
        <a:p>
          <a:endParaRPr lang="ru-RU"/>
        </a:p>
      </dgm:t>
    </dgm:pt>
    <dgm:pt modelId="{64E05747-58BD-4777-BB21-C2F1596ED835}" type="pres">
      <dgm:prSet presAssocID="{CDE7DC38-B055-4E23-BE19-1660346D30FB}" presName="node" presStyleLbl="node1" presStyleIdx="2" presStyleCnt="3" custScaleX="160550" custScaleY="73944" custRadScaleRad="119931" custRadScaleInc="-1371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C75B0A7-57BF-426B-960B-31B3380266BB}" type="presOf" srcId="{F651ED3B-4E34-4989-BAA8-5CA5ACEBBD12}" destId="{00847C10-256A-48BC-994B-55BCF6558EE6}" srcOrd="0" destOrd="0" presId="urn:microsoft.com/office/officeart/2005/8/layout/radial4"/>
    <dgm:cxn modelId="{248C08CF-4BC9-414F-A120-4D21FD134843}" type="presOf" srcId="{4FF12AB3-EE2F-46DB-8806-FC74412258F2}" destId="{F7E51E75-DA47-40A3-9D0C-474EDEBF38AE}" srcOrd="0" destOrd="0" presId="urn:microsoft.com/office/officeart/2005/8/layout/radial4"/>
    <dgm:cxn modelId="{25FBAF53-0F0E-4D83-AAEE-474A52ACE469}" type="presOf" srcId="{A3E07472-6DFF-46A4-B05E-66A89D384511}" destId="{4AAE5AAF-2975-49EB-878E-A6437462364F}" srcOrd="0" destOrd="0" presId="urn:microsoft.com/office/officeart/2005/8/layout/radial4"/>
    <dgm:cxn modelId="{0625D59C-C732-4C32-90DF-8221DD96F27C}" type="presOf" srcId="{CDE7DC38-B055-4E23-BE19-1660346D30FB}" destId="{64E05747-58BD-4777-BB21-C2F1596ED835}" srcOrd="0" destOrd="0" presId="urn:microsoft.com/office/officeart/2005/8/layout/radial4"/>
    <dgm:cxn modelId="{AA2C8151-C600-4527-9D94-C5DCC562C135}" type="presOf" srcId="{2CE375EA-BD14-400E-95C6-883C5FE522F6}" destId="{6EE8CEBC-BEFF-4BC2-90E1-D0617F6832F0}" srcOrd="0" destOrd="0" presId="urn:microsoft.com/office/officeart/2005/8/layout/radial4"/>
    <dgm:cxn modelId="{2E283230-E0C9-41F3-9BEF-31794D8F2745}" type="presOf" srcId="{FAAD2A48-00A5-4510-A555-DA338D1CF246}" destId="{C51C9869-4EB7-4F05-89ED-5304DC0B160A}" srcOrd="0" destOrd="0" presId="urn:microsoft.com/office/officeart/2005/8/layout/radial4"/>
    <dgm:cxn modelId="{DD1CE4A5-A8E3-4B96-BFA0-94E9D71D6B87}" type="presOf" srcId="{675CB698-E8D4-4C7C-8C30-948147D1C0EF}" destId="{5DEBE48C-E1CE-4978-A13A-41493B29BB4A}" srcOrd="0" destOrd="0" presId="urn:microsoft.com/office/officeart/2005/8/layout/radial4"/>
    <dgm:cxn modelId="{3750EE24-7BEF-41CF-986D-B1A8C8093CC6}" srcId="{2CE375EA-BD14-400E-95C6-883C5FE522F6}" destId="{36893CFB-2FEC-4837-B8CC-ABE46C5A74E8}" srcOrd="0" destOrd="0" parTransId="{1FF7CB7D-7C34-40B2-B8E7-91AA700C9E6F}" sibTransId="{6F3662F9-A3AB-4659-882B-FA0843382362}"/>
    <dgm:cxn modelId="{35E7E643-CCBF-4632-8F10-A45645A478CF}" type="presOf" srcId="{36893CFB-2FEC-4837-B8CC-ABE46C5A74E8}" destId="{DD3ED5B5-B4B2-4174-94A8-843462147849}" srcOrd="0" destOrd="0" presId="urn:microsoft.com/office/officeart/2005/8/layout/radial4"/>
    <dgm:cxn modelId="{90C25B85-9694-4F0F-8AC3-D8AD3A403317}" srcId="{36893CFB-2FEC-4837-B8CC-ABE46C5A74E8}" destId="{4FF12AB3-EE2F-46DB-8806-FC74412258F2}" srcOrd="0" destOrd="0" parTransId="{A3E07472-6DFF-46A4-B05E-66A89D384511}" sibTransId="{DF53D055-06CD-4479-9839-F50263A4809B}"/>
    <dgm:cxn modelId="{A7020885-0341-4E86-AE18-C755F72BBA3B}" srcId="{36893CFB-2FEC-4837-B8CC-ABE46C5A74E8}" destId="{CDE7DC38-B055-4E23-BE19-1660346D30FB}" srcOrd="2" destOrd="0" parTransId="{F651ED3B-4E34-4989-BAA8-5CA5ACEBBD12}" sibTransId="{4EDB7587-41DE-499A-878B-E86CCECE7E63}"/>
    <dgm:cxn modelId="{31FD845E-52EB-4DEB-BD21-93C60B32692E}" srcId="{36893CFB-2FEC-4837-B8CC-ABE46C5A74E8}" destId="{675CB698-E8D4-4C7C-8C30-948147D1C0EF}" srcOrd="1" destOrd="0" parTransId="{FAAD2A48-00A5-4510-A555-DA338D1CF246}" sibTransId="{CFD7429C-6FA6-4BA7-9C46-ACEF38AD42D0}"/>
    <dgm:cxn modelId="{DE45CC5B-F66C-4DDA-BE17-9EC72DF7F83A}" type="presParOf" srcId="{6EE8CEBC-BEFF-4BC2-90E1-D0617F6832F0}" destId="{DD3ED5B5-B4B2-4174-94A8-843462147849}" srcOrd="0" destOrd="0" presId="urn:microsoft.com/office/officeart/2005/8/layout/radial4"/>
    <dgm:cxn modelId="{257F3613-7B6E-473B-900A-47BA5C8B95F0}" type="presParOf" srcId="{6EE8CEBC-BEFF-4BC2-90E1-D0617F6832F0}" destId="{4AAE5AAF-2975-49EB-878E-A6437462364F}" srcOrd="1" destOrd="0" presId="urn:microsoft.com/office/officeart/2005/8/layout/radial4"/>
    <dgm:cxn modelId="{3C5B6745-BC70-44AD-9EE2-42F41A9223A3}" type="presParOf" srcId="{6EE8CEBC-BEFF-4BC2-90E1-D0617F6832F0}" destId="{F7E51E75-DA47-40A3-9D0C-474EDEBF38AE}" srcOrd="2" destOrd="0" presId="urn:microsoft.com/office/officeart/2005/8/layout/radial4"/>
    <dgm:cxn modelId="{DFB99D48-1216-4432-B757-1598CFCA1AE5}" type="presParOf" srcId="{6EE8CEBC-BEFF-4BC2-90E1-D0617F6832F0}" destId="{C51C9869-4EB7-4F05-89ED-5304DC0B160A}" srcOrd="3" destOrd="0" presId="urn:microsoft.com/office/officeart/2005/8/layout/radial4"/>
    <dgm:cxn modelId="{8F4EC9BB-1120-4C75-89E7-9A571D4530C1}" type="presParOf" srcId="{6EE8CEBC-BEFF-4BC2-90E1-D0617F6832F0}" destId="{5DEBE48C-E1CE-4978-A13A-41493B29BB4A}" srcOrd="4" destOrd="0" presId="urn:microsoft.com/office/officeart/2005/8/layout/radial4"/>
    <dgm:cxn modelId="{1BDC2263-A3B5-41E1-9C84-9DAB80D794B4}" type="presParOf" srcId="{6EE8CEBC-BEFF-4BC2-90E1-D0617F6832F0}" destId="{00847C10-256A-48BC-994B-55BCF6558EE6}" srcOrd="5" destOrd="0" presId="urn:microsoft.com/office/officeart/2005/8/layout/radial4"/>
    <dgm:cxn modelId="{C75657F0-7F4A-498B-95AC-AF79F6DDF452}" type="presParOf" srcId="{6EE8CEBC-BEFF-4BC2-90E1-D0617F6832F0}" destId="{64E05747-58BD-4777-BB21-C2F1596ED835}" srcOrd="6" destOrd="0" presId="urn:microsoft.com/office/officeart/2005/8/layout/radial4"/>
  </dgm:cxnLst>
  <dgm:bg>
    <a:effectLst/>
  </dgm:bg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FF4C-8331-4096-8578-6118AD239EFB}" type="datetimeFigureOut">
              <a:rPr lang="ru-RU" smtClean="0"/>
              <a:pPr/>
              <a:t>09.06.2015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BC49-4E72-4590-A255-5357CD1C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FF4C-8331-4096-8578-6118AD239EFB}" type="datetimeFigureOut">
              <a:rPr lang="ru-RU" smtClean="0"/>
              <a:pPr/>
              <a:t>09.06.2015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BC49-4E72-4590-A255-5357CD1C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FF4C-8331-4096-8578-6118AD239EFB}" type="datetimeFigureOut">
              <a:rPr lang="ru-RU" smtClean="0"/>
              <a:pPr/>
              <a:t>09.06.2015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BC49-4E72-4590-A255-5357CD1C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FF4C-8331-4096-8578-6118AD239EFB}" type="datetimeFigureOut">
              <a:rPr lang="ru-RU" smtClean="0"/>
              <a:pPr/>
              <a:t>09.06.2015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BC49-4E72-4590-A255-5357CD1C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FF4C-8331-4096-8578-6118AD239EFB}" type="datetimeFigureOut">
              <a:rPr lang="ru-RU" smtClean="0"/>
              <a:pPr/>
              <a:t>09.06.2015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BC49-4E72-4590-A255-5357CD1C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FF4C-8331-4096-8578-6118AD239EFB}" type="datetimeFigureOut">
              <a:rPr lang="ru-RU" smtClean="0"/>
              <a:pPr/>
              <a:t>09.06.2015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BC49-4E72-4590-A255-5357CD1C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FF4C-8331-4096-8578-6118AD239EFB}" type="datetimeFigureOut">
              <a:rPr lang="ru-RU" smtClean="0"/>
              <a:pPr/>
              <a:t>09.06.2015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BC49-4E72-4590-A255-5357CD1C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FF4C-8331-4096-8578-6118AD239EFB}" type="datetimeFigureOut">
              <a:rPr lang="ru-RU" smtClean="0"/>
              <a:pPr/>
              <a:t>09.06.2015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BC49-4E72-4590-A255-5357CD1C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FF4C-8331-4096-8578-6118AD239EFB}" type="datetimeFigureOut">
              <a:rPr lang="ru-RU" smtClean="0"/>
              <a:pPr/>
              <a:t>09.06.2015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BC49-4E72-4590-A255-5357CD1C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FF4C-8331-4096-8578-6118AD239EFB}" type="datetimeFigureOut">
              <a:rPr lang="ru-RU" smtClean="0"/>
              <a:pPr/>
              <a:t>09.06.2015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BC49-4E72-4590-A255-5357CD1C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FFF4C-8331-4096-8578-6118AD239EFB}" type="datetimeFigureOut">
              <a:rPr lang="ru-RU" smtClean="0"/>
              <a:pPr/>
              <a:t>09.06.2015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AABC49-4E72-4590-A255-5357CD1C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FFF4C-8331-4096-8578-6118AD239EFB}" type="datetimeFigureOut">
              <a:rPr lang="ru-RU" smtClean="0"/>
              <a:pPr/>
              <a:t>09.06.2015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ABC49-4E72-4590-A255-5357CD1C22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13" Type="http://schemas.openxmlformats.org/officeDocument/2006/relationships/diagramColors" Target="../diagrams/colors3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12" Type="http://schemas.openxmlformats.org/officeDocument/2006/relationships/diagramQuickStyle" Target="../diagrams/quickStyle3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openxmlformats.org/officeDocument/2006/relationships/diagramData" Target="../diagrams/data2.xml"/><Relationship Id="rId11" Type="http://schemas.openxmlformats.org/officeDocument/2006/relationships/diagramLayout" Target="../diagrams/layout3.xml"/><Relationship Id="rId5" Type="http://schemas.openxmlformats.org/officeDocument/2006/relationships/diagramColors" Target="../diagrams/colors1.xml"/><Relationship Id="rId10" Type="http://schemas.openxmlformats.org/officeDocument/2006/relationships/diagramData" Target="../diagrams/data3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FFFF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Схема 6"/>
          <p:cNvGraphicFramePr/>
          <p:nvPr/>
        </p:nvGraphicFramePr>
        <p:xfrm>
          <a:off x="0" y="3429000"/>
          <a:ext cx="45720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Схема 7"/>
          <p:cNvGraphicFramePr/>
          <p:nvPr/>
        </p:nvGraphicFramePr>
        <p:xfrm>
          <a:off x="4572000" y="3429000"/>
          <a:ext cx="45720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graphicFrame>
        <p:nvGraphicFramePr>
          <p:cNvPr id="9" name="Схема 8"/>
          <p:cNvGraphicFramePr/>
          <p:nvPr/>
        </p:nvGraphicFramePr>
        <p:xfrm>
          <a:off x="4572000" y="0"/>
          <a:ext cx="4572000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0" r:lo="rId11" r:qs="rId12" r:cs="rId13"/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14282" y="214290"/>
            <a:ext cx="4214842" cy="3143272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Финансовые показатели по данным годовой бухгалтерской отчётности организаций Удмуртской Республики по отдельным видам экономической деятельности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</TotalTime>
  <Words>209</Words>
  <Application>Microsoft Office PowerPoint</Application>
  <PresentationFormat>Экран (4:3)</PresentationFormat>
  <Paragraphs>39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Финансовые показатели по данным годовой бухгалтерской отчётности организаций Удмуртской Республики по отдельным видам экономической деятельности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OEM</dc:creator>
  <cp:lastModifiedBy>P18_VarlamovaUP</cp:lastModifiedBy>
  <cp:revision>54</cp:revision>
  <dcterms:created xsi:type="dcterms:W3CDTF">2015-03-11T08:24:12Z</dcterms:created>
  <dcterms:modified xsi:type="dcterms:W3CDTF">2015-06-09T09:35:14Z</dcterms:modified>
</cp:coreProperties>
</file>