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92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048856-C307-4F6B-99CD-F2E6269715D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01C08A5-9CDC-459B-A388-D151ACBC4F5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1C08A5-9CDC-459B-A388-D151ACBC4F5C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26B1A82-C248-41C8-8724-5553723D1385}" type="datetimeFigureOut">
              <a:rPr lang="ru-RU" smtClean="0"/>
              <a:pPr/>
              <a:t>17.03.2015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DE25FA-86D7-4B7E-9780-E6E061EE100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857620" y="5357826"/>
            <a:ext cx="5143536" cy="135732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Количество малых предприятий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(с численностью от 16 до 100 человек)</a:t>
            </a:r>
          </a:p>
          <a:p>
            <a:pPr algn="l"/>
            <a:r>
              <a:rPr lang="ru-RU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2014 году составляла 2525 организаций, численность работающих в них 84,4 тыс. чел.</a:t>
            </a:r>
            <a:endParaRPr lang="ru-RU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143636" y="285728"/>
            <a:ext cx="2714612" cy="1323439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Среднемесячная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заработная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плата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составляла </a:t>
            </a:r>
          </a:p>
          <a:p>
            <a:pPr algn="ct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                   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15900,8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руб.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Заголовок 1"/>
          <p:cNvSpPr>
            <a:spLocks noGrp="1"/>
          </p:cNvSpPr>
          <p:nvPr/>
        </p:nvSpPr>
        <p:spPr>
          <a:xfrm>
            <a:off x="685800" y="2693987"/>
            <a:ext cx="3028944" cy="159226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5429256" y="1857364"/>
            <a:ext cx="3428992" cy="132343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ПФО самая высокая </a:t>
            </a: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заработная плата на малых </a:t>
            </a: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предприятиях в </a:t>
            </a: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Республике Татарстан </a:t>
            </a:r>
          </a:p>
          <a:p>
            <a:pPr algn="r"/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26678,7 руб.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214282" y="3071810"/>
            <a:ext cx="3500462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Инвестиции в основной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капитал (в части новых и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приобретённых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по импорту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основных средств)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составляли 3818,9 млн. руб.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14282" y="4857760"/>
            <a:ext cx="3429024" cy="1846659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ПФО Республика  занимает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11 место по 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освоению</a:t>
            </a:r>
            <a:endParaRPr lang="en-US" sz="1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инвестиций,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первое – Пензенская область -  22224,3 млн. руб. </a:t>
            </a:r>
          </a:p>
          <a:p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5715008" y="3571876"/>
            <a:ext cx="3143272" cy="156966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Оборот малых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предприятий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составил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137123,6 млн. руб.,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в т.ч. на одно малое предприятие </a:t>
            </a:r>
          </a:p>
          <a:p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54,3 млн. руб. </a:t>
            </a: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" name="Рисунок 10" descr="Профессии люди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4348" y="1071546"/>
            <a:ext cx="4000528" cy="1928826"/>
          </a:xfrm>
          <a:prstGeom prst="rect">
            <a:avLst/>
          </a:prstGeom>
          <a:ln>
            <a:solidFill>
              <a:schemeClr val="accent1"/>
            </a:solidFill>
          </a:ln>
        </p:spPr>
      </p:pic>
      <p:pic>
        <p:nvPicPr>
          <p:cNvPr id="12" name="Рисунок 11" descr="001098_00000582490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500958" y="5500702"/>
            <a:ext cx="1187657" cy="500066"/>
          </a:xfrm>
          <a:prstGeom prst="rect">
            <a:avLst/>
          </a:prstGeom>
        </p:spPr>
      </p:pic>
      <p:pic>
        <p:nvPicPr>
          <p:cNvPr id="19" name="Рисунок 18" descr="srednyaya_zarplata_zhiteley_altayskogo_kraya_sostavila_17_8_tys_rubley_po_itogam_yanvarya_thumb_fed_photo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6357950" y="714356"/>
            <a:ext cx="1139878" cy="785818"/>
          </a:xfrm>
          <a:prstGeom prst="rect">
            <a:avLst/>
          </a:prstGeom>
        </p:spPr>
      </p:pic>
      <p:pic>
        <p:nvPicPr>
          <p:cNvPr id="20" name="Рисунок 19" descr="1412834616general_pages_09_October_2014_i15623_zarplata_saratovcev_za_god.jp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500694" y="2428868"/>
            <a:ext cx="1285883" cy="714404"/>
          </a:xfrm>
          <a:prstGeom prst="rect">
            <a:avLst/>
          </a:prstGeom>
        </p:spPr>
      </p:pic>
      <p:pic>
        <p:nvPicPr>
          <p:cNvPr id="21" name="Рисунок 20" descr="20.JPG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2143108" y="3643314"/>
            <a:ext cx="1280240" cy="714381"/>
          </a:xfrm>
          <a:prstGeom prst="rect">
            <a:avLst/>
          </a:prstGeom>
        </p:spPr>
      </p:pic>
      <p:pic>
        <p:nvPicPr>
          <p:cNvPr id="22" name="Рисунок 21" descr="mzb9.jpg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14546" y="5214950"/>
            <a:ext cx="1285884" cy="714380"/>
          </a:xfrm>
          <a:prstGeom prst="rect">
            <a:avLst/>
          </a:prstGeom>
        </p:spPr>
      </p:pic>
      <p:pic>
        <p:nvPicPr>
          <p:cNvPr id="23" name="Рисунок 22" descr="pr4prodaja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715272" y="3714752"/>
            <a:ext cx="1000132" cy="785818"/>
          </a:xfrm>
          <a:prstGeom prst="rect">
            <a:avLst/>
          </a:prstGeom>
        </p:spPr>
      </p:pic>
      <p:sp>
        <p:nvSpPr>
          <p:cNvPr id="24" name="TextBox 23"/>
          <p:cNvSpPr txBox="1"/>
          <p:nvPr/>
        </p:nvSpPr>
        <p:spPr>
          <a:xfrm>
            <a:off x="357158" y="214290"/>
            <a:ext cx="500066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u="sng" dirty="0" smtClean="0"/>
              <a:t>Малое предпринимательство в </a:t>
            </a:r>
          </a:p>
          <a:p>
            <a:pPr algn="ctr"/>
            <a:r>
              <a:rPr lang="ru-RU" sz="2400" b="1" u="sng" dirty="0" smtClean="0"/>
              <a:t>Удмуртской Республике</a:t>
            </a:r>
            <a:r>
              <a:rPr lang="en-US" sz="2400" b="1" u="sng" dirty="0" smtClean="0"/>
              <a:t> </a:t>
            </a:r>
            <a:r>
              <a:rPr lang="ru-RU" sz="2400" b="1" u="sng" dirty="0" smtClean="0"/>
              <a:t> в 2014 году</a:t>
            </a:r>
          </a:p>
          <a:p>
            <a:pPr algn="ctr"/>
            <a:endParaRPr lang="ru-RU" dirty="0"/>
          </a:p>
        </p:txBody>
      </p:sp>
      <p:cxnSp>
        <p:nvCxnSpPr>
          <p:cNvPr id="26" name="Соединительная линия уступом 25"/>
          <p:cNvCxnSpPr/>
          <p:nvPr/>
        </p:nvCxnSpPr>
        <p:spPr>
          <a:xfrm rot="5400000">
            <a:off x="3250397" y="3464719"/>
            <a:ext cx="1143008" cy="214314"/>
          </a:xfrm>
          <a:prstGeom prst="bentConnector3">
            <a:avLst>
              <a:gd name="adj1" fmla="val 1044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Соединительная линия уступом 28"/>
          <p:cNvCxnSpPr/>
          <p:nvPr/>
        </p:nvCxnSpPr>
        <p:spPr>
          <a:xfrm rot="5400000">
            <a:off x="2786050" y="3857628"/>
            <a:ext cx="2214578" cy="500066"/>
          </a:xfrm>
          <a:prstGeom prst="bentConnector3">
            <a:avLst>
              <a:gd name="adj1" fmla="val 99069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714876" y="1357298"/>
            <a:ext cx="142876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>
            <a:off x="4714876" y="2428868"/>
            <a:ext cx="71438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5400000">
            <a:off x="3178959" y="4179099"/>
            <a:ext cx="235745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Соединительная линия уступом 38"/>
          <p:cNvCxnSpPr/>
          <p:nvPr/>
        </p:nvCxnSpPr>
        <p:spPr>
          <a:xfrm rot="16200000" flipH="1">
            <a:off x="4536281" y="3036091"/>
            <a:ext cx="1214446" cy="1143008"/>
          </a:xfrm>
          <a:prstGeom prst="bentConnector3">
            <a:avLst>
              <a:gd name="adj1" fmla="val 9772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163</TotalTime>
  <Words>126</Words>
  <Application>Microsoft Office PowerPoint</Application>
  <PresentationFormat>Экран (4:3)</PresentationFormat>
  <Paragraphs>33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Численность р</dc:title>
  <dc:creator>GEG</dc:creator>
  <cp:lastModifiedBy>GEG</cp:lastModifiedBy>
  <cp:revision>22</cp:revision>
  <dcterms:created xsi:type="dcterms:W3CDTF">2015-03-17T04:59:47Z</dcterms:created>
  <dcterms:modified xsi:type="dcterms:W3CDTF">2015-03-17T10:09:12Z</dcterms:modified>
</cp:coreProperties>
</file>