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ru-RU"/>
    </a:defPPr>
    <a:lvl1pPr marL="0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5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10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5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21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6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31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6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42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  <a:srgbClr val="FF33CC"/>
    <a:srgbClr val="FF6699"/>
    <a:srgbClr val="F78B31"/>
    <a:srgbClr val="715A05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2475" autoAdjust="0"/>
    <p:restoredTop sz="94660"/>
  </p:normalViewPr>
  <p:slideViewPr>
    <p:cSldViewPr>
      <p:cViewPr>
        <p:scale>
          <a:sx n="80" d="100"/>
          <a:sy n="80" d="100"/>
        </p:scale>
        <p:origin x="-408" y="-7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8C531A-C326-4B5E-B1E9-605ADA966796}" type="datetimeFigureOut">
              <a:rPr lang="ru-RU" smtClean="0"/>
              <a:pPr/>
              <a:t>05.03.2015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C71AB2-3E2C-4734-9773-8D443BDA252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C71AB2-3E2C-4734-9773-8D443BDA252E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1" y="2130427"/>
            <a:ext cx="84201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2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B2BE2-EF3A-4716-9302-474DC8084676}" type="datetimeFigureOut">
              <a:rPr lang="ru-RU" smtClean="0"/>
              <a:pPr/>
              <a:t>05.03.2015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40A2E-3E02-457C-A710-26B2C2095C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43598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B2BE2-EF3A-4716-9302-474DC8084676}" type="datetimeFigureOut">
              <a:rPr lang="ru-RU" smtClean="0"/>
              <a:pPr/>
              <a:t>05.03.2015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40A2E-3E02-457C-A710-26B2C2095C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98521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80337" y="274642"/>
            <a:ext cx="2414588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6576" y="274642"/>
            <a:ext cx="7078663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B2BE2-EF3A-4716-9302-474DC8084676}" type="datetimeFigureOut">
              <a:rPr lang="ru-RU" smtClean="0"/>
              <a:pPr/>
              <a:t>05.03.2015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40A2E-3E02-457C-A710-26B2C2095C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84590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B2BE2-EF3A-4716-9302-474DC8084676}" type="datetimeFigureOut">
              <a:rPr lang="ru-RU" smtClean="0"/>
              <a:pPr/>
              <a:t>05.03.2015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40A2E-3E02-457C-A710-26B2C2095C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79737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06" y="2906716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1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2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4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B2BE2-EF3A-4716-9302-474DC8084676}" type="datetimeFigureOut">
              <a:rPr lang="ru-RU" smtClean="0"/>
              <a:pPr/>
              <a:t>05.03.2015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40A2E-3E02-457C-A710-26B2C2095C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15972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6577" y="1600202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48301" y="1600202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B2BE2-EF3A-4716-9302-474DC8084676}" type="datetimeFigureOut">
              <a:rPr lang="ru-RU" smtClean="0"/>
              <a:pPr/>
              <a:t>05.03.2015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40A2E-3E02-457C-A710-26B2C2095C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03289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1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10" indent="0">
              <a:buNone/>
              <a:defRPr sz="1800" b="1"/>
            </a:lvl3pPr>
            <a:lvl4pPr marL="1371465" indent="0">
              <a:buNone/>
              <a:defRPr sz="1600" b="1"/>
            </a:lvl4pPr>
            <a:lvl5pPr marL="1828621" indent="0">
              <a:buNone/>
              <a:defRPr sz="1600" b="1"/>
            </a:lvl5pPr>
            <a:lvl6pPr marL="2285776" indent="0">
              <a:buNone/>
              <a:defRPr sz="1600" b="1"/>
            </a:lvl6pPr>
            <a:lvl7pPr marL="2742931" indent="0">
              <a:buNone/>
              <a:defRPr sz="1600" b="1"/>
            </a:lvl7pPr>
            <a:lvl8pPr marL="3200086" indent="0">
              <a:buNone/>
              <a:defRPr sz="1600" b="1"/>
            </a:lvl8pPr>
            <a:lvl9pPr marL="365724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5300" y="2174878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10" indent="0">
              <a:buNone/>
              <a:defRPr sz="1800" b="1"/>
            </a:lvl3pPr>
            <a:lvl4pPr marL="1371465" indent="0">
              <a:buNone/>
              <a:defRPr sz="1600" b="1"/>
            </a:lvl4pPr>
            <a:lvl5pPr marL="1828621" indent="0">
              <a:buNone/>
              <a:defRPr sz="1600" b="1"/>
            </a:lvl5pPr>
            <a:lvl6pPr marL="2285776" indent="0">
              <a:buNone/>
              <a:defRPr sz="1600" b="1"/>
            </a:lvl6pPr>
            <a:lvl7pPr marL="2742931" indent="0">
              <a:buNone/>
              <a:defRPr sz="1600" b="1"/>
            </a:lvl7pPr>
            <a:lvl8pPr marL="3200086" indent="0">
              <a:buNone/>
              <a:defRPr sz="1600" b="1"/>
            </a:lvl8pPr>
            <a:lvl9pPr marL="365724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32112" y="2174878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B2BE2-EF3A-4716-9302-474DC8084676}" type="datetimeFigureOut">
              <a:rPr lang="ru-RU" smtClean="0"/>
              <a:pPr/>
              <a:t>05.03.2015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40A2E-3E02-457C-A710-26B2C2095C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11456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B2BE2-EF3A-4716-9302-474DC8084676}" type="datetimeFigureOut">
              <a:rPr lang="ru-RU" smtClean="0"/>
              <a:pPr/>
              <a:t>05.03.2015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40A2E-3E02-457C-A710-26B2C2095C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60475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B2BE2-EF3A-4716-9302-474DC8084676}" type="datetimeFigureOut">
              <a:rPr lang="ru-RU" smtClean="0"/>
              <a:pPr/>
              <a:t>05.03.2015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40A2E-3E02-457C-A710-26B2C2095C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17837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2972" y="273054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55" indent="0">
              <a:buNone/>
              <a:defRPr sz="1200"/>
            </a:lvl2pPr>
            <a:lvl3pPr marL="914310" indent="0">
              <a:buNone/>
              <a:defRPr sz="1000"/>
            </a:lvl3pPr>
            <a:lvl4pPr marL="1371465" indent="0">
              <a:buNone/>
              <a:defRPr sz="900"/>
            </a:lvl4pPr>
            <a:lvl5pPr marL="1828621" indent="0">
              <a:buNone/>
              <a:defRPr sz="900"/>
            </a:lvl5pPr>
            <a:lvl6pPr marL="2285776" indent="0">
              <a:buNone/>
              <a:defRPr sz="900"/>
            </a:lvl6pPr>
            <a:lvl7pPr marL="2742931" indent="0">
              <a:buNone/>
              <a:defRPr sz="900"/>
            </a:lvl7pPr>
            <a:lvl8pPr marL="3200086" indent="0">
              <a:buNone/>
              <a:defRPr sz="900"/>
            </a:lvl8pPr>
            <a:lvl9pPr marL="365724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B2BE2-EF3A-4716-9302-474DC8084676}" type="datetimeFigureOut">
              <a:rPr lang="ru-RU" smtClean="0"/>
              <a:pPr/>
              <a:t>05.03.2015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40A2E-3E02-457C-A710-26B2C2095C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38656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7" y="4800603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7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10" indent="0">
              <a:buNone/>
              <a:defRPr sz="2400"/>
            </a:lvl3pPr>
            <a:lvl4pPr marL="1371465" indent="0">
              <a:buNone/>
              <a:defRPr sz="2000"/>
            </a:lvl4pPr>
            <a:lvl5pPr marL="1828621" indent="0">
              <a:buNone/>
              <a:defRPr sz="2000"/>
            </a:lvl5pPr>
            <a:lvl6pPr marL="2285776" indent="0">
              <a:buNone/>
              <a:defRPr sz="2000"/>
            </a:lvl6pPr>
            <a:lvl7pPr marL="2742931" indent="0">
              <a:buNone/>
              <a:defRPr sz="2000"/>
            </a:lvl7pPr>
            <a:lvl8pPr marL="3200086" indent="0">
              <a:buNone/>
              <a:defRPr sz="2000"/>
            </a:lvl8pPr>
            <a:lvl9pPr marL="3657242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7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55" indent="0">
              <a:buNone/>
              <a:defRPr sz="1200"/>
            </a:lvl2pPr>
            <a:lvl3pPr marL="914310" indent="0">
              <a:buNone/>
              <a:defRPr sz="1000"/>
            </a:lvl3pPr>
            <a:lvl4pPr marL="1371465" indent="0">
              <a:buNone/>
              <a:defRPr sz="900"/>
            </a:lvl4pPr>
            <a:lvl5pPr marL="1828621" indent="0">
              <a:buNone/>
              <a:defRPr sz="900"/>
            </a:lvl5pPr>
            <a:lvl6pPr marL="2285776" indent="0">
              <a:buNone/>
              <a:defRPr sz="900"/>
            </a:lvl6pPr>
            <a:lvl7pPr marL="2742931" indent="0">
              <a:buNone/>
              <a:defRPr sz="900"/>
            </a:lvl7pPr>
            <a:lvl8pPr marL="3200086" indent="0">
              <a:buNone/>
              <a:defRPr sz="900"/>
            </a:lvl8pPr>
            <a:lvl9pPr marL="365724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B2BE2-EF3A-4716-9302-474DC8084676}" type="datetimeFigureOut">
              <a:rPr lang="ru-RU" smtClean="0"/>
              <a:pPr/>
              <a:t>05.03.2015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40A2E-3E02-457C-A710-26B2C2095C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20305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1" y="274638"/>
            <a:ext cx="8915400" cy="11430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1" y="1600202"/>
            <a:ext cx="8915400" cy="4525963"/>
          </a:xfrm>
          <a:prstGeom prst="rect">
            <a:avLst/>
          </a:prstGeom>
        </p:spPr>
        <p:txBody>
          <a:bodyPr vert="horz" lIns="91431" tIns="45716" rIns="91431" bIns="45716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54"/>
            <a:ext cx="2311400" cy="365125"/>
          </a:xfrm>
          <a:prstGeom prst="rect">
            <a:avLst/>
          </a:prstGeom>
        </p:spPr>
        <p:txBody>
          <a:bodyPr vert="horz" lIns="91431" tIns="45716" rIns="91431" bIns="45716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B2BE2-EF3A-4716-9302-474DC8084676}" type="datetimeFigureOut">
              <a:rPr lang="ru-RU" smtClean="0"/>
              <a:pPr/>
              <a:t>05.03.2015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0" y="6356354"/>
            <a:ext cx="3136900" cy="365125"/>
          </a:xfrm>
          <a:prstGeom prst="rect">
            <a:avLst/>
          </a:prstGeom>
        </p:spPr>
        <p:txBody>
          <a:bodyPr vert="horz" lIns="91431" tIns="45716" rIns="91431" bIns="45716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4"/>
            <a:ext cx="2311400" cy="365125"/>
          </a:xfrm>
          <a:prstGeom prst="rect">
            <a:avLst/>
          </a:prstGeom>
        </p:spPr>
        <p:txBody>
          <a:bodyPr vert="horz" lIns="91431" tIns="45716" rIns="91431" bIns="45716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440A2E-3E02-457C-A710-26B2C2095C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01261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31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66" indent="-342866" algn="l" defTabSz="91431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77" indent="-285722" algn="l" defTabSz="91431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8" indent="-228578" algn="l" defTabSz="91431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3" indent="-228578" algn="l" defTabSz="91431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9" indent="-228578" algn="l" defTabSz="91431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53" indent="-228578" algn="l" defTabSz="9143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9" indent="-228578" algn="l" defTabSz="9143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64" indent="-228578" algn="l" defTabSz="9143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20" indent="-228578" algn="l" defTabSz="9143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0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5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21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6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31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6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42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833478" y="-500114"/>
            <a:ext cx="11430080" cy="7358114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50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US" dirty="0" smtClean="0"/>
              <a:t>D </a:t>
            </a: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6664424" y="764707"/>
            <a:ext cx="3003484" cy="137840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166654" y="2643182"/>
            <a:ext cx="2928958" cy="21431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1023910" y="5072074"/>
            <a:ext cx="3357586" cy="164307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5095876" y="5072074"/>
            <a:ext cx="3286148" cy="164307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7048480" y="2714620"/>
            <a:ext cx="2857520" cy="207170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3381364" y="857232"/>
            <a:ext cx="3143272" cy="151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66654" y="785794"/>
            <a:ext cx="3000396" cy="152128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endParaRPr lang="ru-RU" dirty="0"/>
          </a:p>
        </p:txBody>
      </p:sp>
      <p:sp>
        <p:nvSpPr>
          <p:cNvPr id="7" name="Стрелка вверх 6"/>
          <p:cNvSpPr/>
          <p:nvPr/>
        </p:nvSpPr>
        <p:spPr>
          <a:xfrm>
            <a:off x="4667248" y="2428868"/>
            <a:ext cx="500066" cy="574243"/>
          </a:xfrm>
          <a:prstGeom prst="up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6" name="Стрелка вверх 25"/>
          <p:cNvSpPr/>
          <p:nvPr/>
        </p:nvSpPr>
        <p:spPr>
          <a:xfrm rot="8280000">
            <a:off x="6074439" y="4478392"/>
            <a:ext cx="432048" cy="741955"/>
          </a:xfrm>
          <a:prstGeom prst="up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endParaRPr lang="ru-RU"/>
          </a:p>
        </p:txBody>
      </p:sp>
      <p:sp>
        <p:nvSpPr>
          <p:cNvPr id="27" name="Стрелка вверх 26"/>
          <p:cNvSpPr/>
          <p:nvPr/>
        </p:nvSpPr>
        <p:spPr>
          <a:xfrm rot="16200000">
            <a:off x="3276203" y="3248409"/>
            <a:ext cx="432048" cy="936105"/>
          </a:xfrm>
          <a:prstGeom prst="up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endParaRPr lang="ru-RU"/>
          </a:p>
        </p:txBody>
      </p:sp>
      <p:sp>
        <p:nvSpPr>
          <p:cNvPr id="28" name="Стрелка вверх 27"/>
          <p:cNvSpPr/>
          <p:nvPr/>
        </p:nvSpPr>
        <p:spPr>
          <a:xfrm rot="5400000">
            <a:off x="6488260" y="3322500"/>
            <a:ext cx="432048" cy="787924"/>
          </a:xfrm>
          <a:prstGeom prst="up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endParaRPr lang="ru-RU"/>
          </a:p>
        </p:txBody>
      </p:sp>
      <p:sp>
        <p:nvSpPr>
          <p:cNvPr id="29" name="Стрелка вверх 28"/>
          <p:cNvSpPr/>
          <p:nvPr/>
        </p:nvSpPr>
        <p:spPr>
          <a:xfrm rot="2700000">
            <a:off x="6450641" y="2265642"/>
            <a:ext cx="432048" cy="1182010"/>
          </a:xfrm>
          <a:prstGeom prst="up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endParaRPr lang="ru-RU"/>
          </a:p>
        </p:txBody>
      </p:sp>
      <p:sp>
        <p:nvSpPr>
          <p:cNvPr id="30" name="Стрелка вверх 29"/>
          <p:cNvSpPr/>
          <p:nvPr/>
        </p:nvSpPr>
        <p:spPr>
          <a:xfrm rot="18900000">
            <a:off x="3073049" y="2172900"/>
            <a:ext cx="432048" cy="1327484"/>
          </a:xfrm>
          <a:prstGeom prst="up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endParaRPr lang="ru-RU"/>
          </a:p>
        </p:txBody>
      </p:sp>
      <p:sp>
        <p:nvSpPr>
          <p:cNvPr id="31" name="Стрелка вверх 30"/>
          <p:cNvSpPr/>
          <p:nvPr/>
        </p:nvSpPr>
        <p:spPr>
          <a:xfrm rot="13500000">
            <a:off x="3442408" y="3953810"/>
            <a:ext cx="432048" cy="1361901"/>
          </a:xfrm>
          <a:prstGeom prst="up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1166786" y="857232"/>
            <a:ext cx="1857388" cy="646323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Младший медицинский персонал – 12662 рублей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452670" y="5214950"/>
            <a:ext cx="1785950" cy="890107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Средний медицинский персонал – 19374 рублей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023910" y="6357958"/>
            <a:ext cx="3357586" cy="430879"/>
          </a:xfrm>
          <a:prstGeom prst="rect">
            <a:avLst/>
          </a:prstGeom>
          <a:solidFill>
            <a:srgbClr val="FF7C80"/>
          </a:solidFill>
          <a:ln>
            <a:solidFill>
              <a:schemeClr val="tx1"/>
            </a:solidFill>
          </a:ln>
        </p:spPr>
        <p:txBody>
          <a:bodyPr wrap="square" lIns="91431" tIns="45716" rIns="91431" bIns="45716" rtlCol="0">
            <a:spAutoFit/>
          </a:bodyPr>
          <a:lstStyle/>
          <a:p>
            <a:pPr algn="ctr"/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Отношение средней заработной платы работников к средней заработной плате по  УР- 81,8 %</a:t>
            </a: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596338" y="2857496"/>
            <a:ext cx="1143008" cy="923322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Социальные работники </a:t>
            </a:r>
          </a:p>
          <a:p>
            <a:pPr algn="ctr">
              <a:lnSpc>
                <a:spcPct val="150000"/>
              </a:lnSpc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13692 рублей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048480" y="4214818"/>
            <a:ext cx="2857520" cy="600156"/>
          </a:xfrm>
          <a:prstGeom prst="rect">
            <a:avLst/>
          </a:prstGeom>
          <a:solidFill>
            <a:srgbClr val="FF7C80"/>
          </a:solidFill>
          <a:ln>
            <a:solidFill>
              <a:schemeClr val="tx1"/>
            </a:solidFill>
          </a:ln>
        </p:spPr>
        <p:txBody>
          <a:bodyPr wrap="square" lIns="91431" tIns="45716" rIns="91431" bIns="45716" rtlCol="0">
            <a:spAutoFit/>
          </a:bodyPr>
          <a:lstStyle/>
          <a:p>
            <a:pPr algn="ctr"/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Отношение средней заработной платы работников к средней заработной плате по  УР- 57,8 %</a:t>
            </a: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024042" y="3000375"/>
            <a:ext cx="857256" cy="830989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pPr algn="ctr"/>
            <a:endParaRPr lang="ru-RU" sz="1200" dirty="0" smtClean="0"/>
          </a:p>
          <a:p>
            <a:pPr algn="ctr"/>
            <a:r>
              <a:rPr lang="ru-RU" sz="1200" dirty="0" smtClean="0"/>
              <a:t>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Врачи – 35157 рублей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810520" y="785796"/>
            <a:ext cx="1785950" cy="1015655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Педагогические работники  образовательных учреждений общего образования – 23721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руб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667512" y="1785926"/>
            <a:ext cx="3000396" cy="600156"/>
          </a:xfrm>
          <a:prstGeom prst="rect">
            <a:avLst/>
          </a:prstGeom>
          <a:solidFill>
            <a:srgbClr val="FF7C80"/>
          </a:solidFill>
          <a:ln w="3175">
            <a:solidFill>
              <a:schemeClr val="tx1"/>
            </a:solidFill>
          </a:ln>
        </p:spPr>
        <p:txBody>
          <a:bodyPr wrap="square" lIns="91431" tIns="45716" rIns="91431" bIns="45716" rtlCol="0">
            <a:spAutoFit/>
          </a:bodyPr>
          <a:lstStyle/>
          <a:p>
            <a:pPr algn="ctr"/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Отношение средней заработной платы работников к средней заработной плате по </a:t>
            </a:r>
          </a:p>
          <a:p>
            <a:pPr algn="ctr"/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УР- 100,2 %</a:t>
            </a: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66654" y="1714488"/>
            <a:ext cx="3000396" cy="600156"/>
          </a:xfrm>
          <a:prstGeom prst="rect">
            <a:avLst/>
          </a:prstGeom>
          <a:solidFill>
            <a:srgbClr val="FF7C80"/>
          </a:solidFill>
          <a:ln w="3175">
            <a:solidFill>
              <a:schemeClr val="tx1"/>
            </a:solidFill>
          </a:ln>
        </p:spPr>
        <p:txBody>
          <a:bodyPr wrap="square" lIns="91431" tIns="45716" rIns="91431" bIns="45716" rtlCol="0">
            <a:spAutoFit/>
          </a:bodyPr>
          <a:lstStyle/>
          <a:p>
            <a:pPr algn="ctr"/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Отношение средней заработной платы работников к средней заработной плате по </a:t>
            </a:r>
          </a:p>
          <a:p>
            <a:pPr algn="ctr"/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УР- 53,5 %</a:t>
            </a: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595810" y="785799"/>
            <a:ext cx="1928826" cy="1015655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Педагогические работники дошкольных образовательных учреждений – </a:t>
            </a:r>
          </a:p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19086 рублей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881826" y="5143512"/>
            <a:ext cx="1428760" cy="1200321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Работники учреждений культуры –</a:t>
            </a:r>
          </a:p>
          <a:p>
            <a:pPr algn="ctr">
              <a:lnSpc>
                <a:spcPct val="150000"/>
              </a:lnSpc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16006 рублей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0" y="0"/>
            <a:ext cx="9906000" cy="830989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Уровень  средней заработной платы работников по категориям персонала в организациях социальной сферы и науки государственной и муниципальной форм собственности  по отношению к средней заработной плате за 2014 год</a:t>
            </a:r>
            <a:endParaRPr lang="ru-RU" sz="1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3524240" y="2928936"/>
            <a:ext cx="2928959" cy="17145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endParaRPr lang="ru-RU" sz="11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452804" y="2928937"/>
            <a:ext cx="2857520" cy="692489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pPr algn="ctr"/>
            <a:r>
              <a:rPr lang="ru-RU" sz="1300" b="1" dirty="0" smtClean="0">
                <a:latin typeface="Times New Roman" pitchFamily="18" charset="0"/>
                <a:cs typeface="Times New Roman" pitchFamily="18" charset="0"/>
              </a:rPr>
              <a:t>Среднемесячная начисленная заработная плата работников по УР за  2014 год – 23681 рубль</a:t>
            </a:r>
            <a:endParaRPr lang="ru-RU" sz="13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3381364" y="1785928"/>
            <a:ext cx="3143272" cy="571502"/>
          </a:xfrm>
          <a:prstGeom prst="rect">
            <a:avLst/>
          </a:prstGeom>
          <a:solidFill>
            <a:srgbClr val="FF7C80"/>
          </a:solidFill>
          <a:ln w="31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Отношение средней заработной платы работников к средней заработной плате по  УР- 94,7 %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7" name="Рисунок 6" descr="Дети-начинают-говорить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95679" y="857234"/>
            <a:ext cx="928690" cy="928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Рисунок 9" descr="023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67512" y="785794"/>
            <a:ext cx="1071570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" name="Рисунок 52" descr="3409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077488" y="5143512"/>
            <a:ext cx="1428761" cy="1143008"/>
          </a:xfrm>
          <a:prstGeom prst="rect">
            <a:avLst/>
          </a:prstGeom>
        </p:spPr>
      </p:pic>
      <p:pic>
        <p:nvPicPr>
          <p:cNvPr id="60" name="Рисунок 59" descr="16357576_wa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8092" y="2714620"/>
            <a:ext cx="1734356" cy="1357322"/>
          </a:xfrm>
          <a:prstGeom prst="rect">
            <a:avLst/>
          </a:prstGeom>
        </p:spPr>
      </p:pic>
      <p:pic>
        <p:nvPicPr>
          <p:cNvPr id="61" name="Рисунок 60" descr="medical-pills-pot-icon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785794"/>
            <a:ext cx="1309662" cy="1000132"/>
          </a:xfrm>
          <a:prstGeom prst="rect">
            <a:avLst/>
          </a:prstGeom>
        </p:spPr>
      </p:pic>
      <p:pic>
        <p:nvPicPr>
          <p:cNvPr id="62" name="Рисунок 61" descr="монумент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167314" y="5143512"/>
            <a:ext cx="1143008" cy="1210244"/>
          </a:xfrm>
          <a:prstGeom prst="rect">
            <a:avLst/>
          </a:prstGeom>
        </p:spPr>
      </p:pic>
      <p:pic>
        <p:nvPicPr>
          <p:cNvPr id="1027" name="Picture 3" descr="001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595678" y="3571876"/>
            <a:ext cx="271464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" name="Прямоугольник 48"/>
          <p:cNvSpPr/>
          <p:nvPr/>
        </p:nvSpPr>
        <p:spPr>
          <a:xfrm>
            <a:off x="166654" y="4143380"/>
            <a:ext cx="2928958" cy="642942"/>
          </a:xfrm>
          <a:prstGeom prst="rect">
            <a:avLst/>
          </a:prstGeom>
          <a:solidFill>
            <a:srgbClr val="FF7C8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Отношение средней заработной платы работников к средней заработной плате по  УР- 148,5 %</a:t>
            </a: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5095876" y="6429396"/>
            <a:ext cx="3286148" cy="428604"/>
          </a:xfrm>
          <a:prstGeom prst="rect">
            <a:avLst/>
          </a:prstGeom>
          <a:solidFill>
            <a:srgbClr val="FF7C8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Отношение средней заработной платы работников к средней заработной плате по  УР- 67,6 %</a:t>
            </a: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7096140" y="2786058"/>
            <a:ext cx="1571636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417487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393</TotalTime>
  <Words>181</Words>
  <Application>Microsoft Office PowerPoint</Application>
  <PresentationFormat>Лист A4 (210x297 мм)</PresentationFormat>
  <Paragraphs>25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Кобелев Егор Владимирович</dc:creator>
  <cp:lastModifiedBy>OEM</cp:lastModifiedBy>
  <cp:revision>59</cp:revision>
  <dcterms:created xsi:type="dcterms:W3CDTF">2014-12-02T10:12:28Z</dcterms:created>
  <dcterms:modified xsi:type="dcterms:W3CDTF">2015-03-05T11:08:05Z</dcterms:modified>
</cp:coreProperties>
</file>